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4" r:id="rId2"/>
    <p:sldId id="293" r:id="rId3"/>
    <p:sldId id="347" r:id="rId4"/>
    <p:sldId id="321" r:id="rId5"/>
    <p:sldId id="320" r:id="rId6"/>
    <p:sldId id="363" r:id="rId7"/>
    <p:sldId id="362" r:id="rId8"/>
    <p:sldId id="353" r:id="rId9"/>
    <p:sldId id="365" r:id="rId10"/>
    <p:sldId id="371" r:id="rId11"/>
    <p:sldId id="364" r:id="rId12"/>
    <p:sldId id="367" r:id="rId13"/>
    <p:sldId id="366" r:id="rId14"/>
    <p:sldId id="368" r:id="rId15"/>
    <p:sldId id="369" r:id="rId16"/>
    <p:sldId id="370" r:id="rId17"/>
    <p:sldId id="292" r:id="rId1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33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5" autoAdjust="0"/>
    <p:restoredTop sz="94660"/>
  </p:normalViewPr>
  <p:slideViewPr>
    <p:cSldViewPr>
      <p:cViewPr>
        <p:scale>
          <a:sx n="76" d="100"/>
          <a:sy n="76" d="100"/>
        </p:scale>
        <p:origin x="-1176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21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21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D4761F-46AF-448C-88CA-C39DFDAF163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5940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CC95B02-8C48-4DB7-889A-847EF56F9C9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150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2458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D8BEF2-66D7-40D8-B8A5-708E1BCD9B8A}" type="slidenum">
              <a:rPr lang="pt-BR" smtClean="0"/>
              <a:pPr/>
              <a:t>1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endParaRPr lang="pt-BR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Link do</a:t>
            </a:r>
            <a:r>
              <a:rPr lang="pt-BR" baseline="0" dirty="0" smtClean="0"/>
              <a:t> vídeo de apresentação do curso com </a:t>
            </a:r>
            <a:r>
              <a:rPr lang="pt-BR" baseline="0" smtClean="0"/>
              <a:t>os professores.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C95B02-8C48-4DB7-889A-847EF56F9C9A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6713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B0456-F358-4756-A6B2-FC68ED53616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2CF79-BAA8-4F9A-B1BF-8685CBC3B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2E681-BF36-4209-8388-9A24050BBF2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1348A-7105-4409-9203-C61C36DB4D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D575A-B8A6-466F-96ED-0FAFA0107B8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4072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4C72E9-D88C-4C3D-8AB2-AA82E965EF9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6" name="Picture 5" descr="logo UFPB Virtua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792088" cy="8039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4C72E9-D88C-4C3D-8AB2-AA82E965EF9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3C58D-8B98-40A8-B9C0-3A718ED6948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4C72E9-D88C-4C3D-8AB2-AA82E965EF9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69254-21BC-48B4-BE8D-A04BF00E14D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1738E-0E19-455C-A4D6-EA36038932E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2A2A8-ED65-4A3F-BD3A-4D127E7ED5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1EE97-562B-4A58-B62E-845F6B33AF8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6611D-F04B-425E-843C-285D42B904B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FDAF0-A96E-417A-AC5F-C15B63010BA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74C72E9-D88C-4C3D-8AB2-AA82E965EF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6152" name="Picture 9" descr="uab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172450" y="115888"/>
            <a:ext cx="792163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logo UFPB Virtual.jpg"/>
          <p:cNvPicPr>
            <a:picLocks noChangeAspect="1"/>
          </p:cNvPicPr>
          <p:nvPr userDrawn="1"/>
        </p:nvPicPr>
        <p:blipFill>
          <a:blip r:embed="rId19" cstate="print"/>
          <a:stretch>
            <a:fillRect/>
          </a:stretch>
        </p:blipFill>
        <p:spPr>
          <a:xfrm>
            <a:off x="1259632" y="116632"/>
            <a:ext cx="648072" cy="6577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ad.ufpb.br/" TargetMode="Externa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videos/UFPB%20Virtual%20-%20Licenciatura%20em%20Computa&#231;&#227;o.mp4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virtual.ufpb.br/wordpress/cursos/licenciatura-em-computacao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ctrTitle"/>
          </p:nvPr>
        </p:nvSpPr>
        <p:spPr>
          <a:xfrm>
            <a:off x="685800" y="1744663"/>
            <a:ext cx="7772400" cy="1470025"/>
          </a:xfrm>
        </p:spPr>
        <p:txBody>
          <a:bodyPr/>
          <a:lstStyle/>
          <a:p>
            <a:r>
              <a:rPr lang="pt-BR" sz="3200" b="1" dirty="0" smtClean="0"/>
              <a:t>UFPB Virtual: histórico</a:t>
            </a:r>
            <a:r>
              <a:rPr lang="pt-BR" sz="3200" b="1" dirty="0"/>
              <a:t> </a:t>
            </a:r>
            <a:r>
              <a:rPr lang="pt-BR" sz="3200" b="1" dirty="0" smtClean="0"/>
              <a:t>e operacionalidade do curso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971550" y="4221088"/>
            <a:ext cx="72009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r>
              <a:rPr lang="pt-BR" sz="1400" b="1" dirty="0">
                <a:solidFill>
                  <a:schemeClr val="tx2"/>
                </a:solidFill>
              </a:rPr>
              <a:t>Prof</a:t>
            </a:r>
            <a:r>
              <a:rPr lang="pt-BR" sz="1400" b="1" dirty="0" smtClean="0">
                <a:solidFill>
                  <a:schemeClr val="tx2"/>
                </a:solidFill>
              </a:rPr>
              <a:t>. Assistente – Departamento de Ciências Exatas</a:t>
            </a:r>
            <a:endParaRPr lang="pt-BR" sz="1400" b="1" dirty="0">
              <a:solidFill>
                <a:schemeClr val="tx2"/>
              </a:solidFill>
            </a:endParaRPr>
          </a:p>
          <a:p>
            <a:pPr algn="ctr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r>
              <a:rPr lang="pt-BR" sz="1600" b="1" dirty="0" smtClean="0">
                <a:solidFill>
                  <a:schemeClr val="tx2"/>
                </a:solidFill>
              </a:rPr>
              <a:t>Professor de Introdução à Computação - UFPB Virtual</a:t>
            </a:r>
            <a:r>
              <a:rPr lang="pt-BR" sz="2800" dirty="0" smtClean="0">
                <a:solidFill>
                  <a:schemeClr val="tx2"/>
                </a:solidFill>
              </a:rPr>
              <a:t> </a:t>
            </a:r>
            <a:endParaRPr lang="pt-BR" sz="2800" dirty="0">
              <a:solidFill>
                <a:schemeClr val="tx2"/>
              </a:solidFill>
            </a:endParaRPr>
          </a:p>
        </p:txBody>
      </p:sp>
      <p:sp>
        <p:nvSpPr>
          <p:cNvPr id="10" name="Retângulo 7"/>
          <p:cNvSpPr>
            <a:spLocks noChangeArrowheads="1"/>
          </p:cNvSpPr>
          <p:nvPr/>
        </p:nvSpPr>
        <p:spPr bwMode="auto">
          <a:xfrm>
            <a:off x="2627785" y="3573016"/>
            <a:ext cx="40324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Gilberto </a:t>
            </a:r>
            <a:r>
              <a:rPr lang="en-US" sz="2000" dirty="0" err="1" smtClean="0"/>
              <a:t>Farias</a:t>
            </a:r>
            <a:r>
              <a:rPr lang="en-US" sz="2000" dirty="0" smtClean="0"/>
              <a:t> de Sousa </a:t>
            </a:r>
            <a:r>
              <a:rPr lang="en-US" sz="2000" dirty="0" err="1" smtClean="0"/>
              <a:t>Filho</a:t>
            </a:r>
            <a:endParaRPr lang="pt-BR" sz="2000" dirty="0"/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6011863" y="5949950"/>
            <a:ext cx="29845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49263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pt-BR" sz="1400" b="1" dirty="0" smtClean="0">
                <a:ea typeface="Arial Unicode MS" pitchFamily="34" charset="-128"/>
                <a:cs typeface="Arial Unicode MS" pitchFamily="34" charset="-128"/>
              </a:rPr>
              <a:t>Itaporanga </a:t>
            </a:r>
            <a:r>
              <a:rPr lang="pt-BR" sz="1400" b="1" dirty="0">
                <a:ea typeface="Arial Unicode MS" pitchFamily="34" charset="-128"/>
                <a:cs typeface="Arial Unicode MS" pitchFamily="34" charset="-128"/>
              </a:rPr>
              <a:t>/ </a:t>
            </a:r>
            <a:r>
              <a:rPr lang="pt-BR" sz="1400" b="1" dirty="0" smtClean="0">
                <a:ea typeface="Arial Unicode MS" pitchFamily="34" charset="-128"/>
                <a:cs typeface="Arial Unicode MS" pitchFamily="34" charset="-128"/>
              </a:rPr>
              <a:t>PB</a:t>
            </a:r>
            <a:endParaRPr lang="pt-BR" sz="1400" b="1" dirty="0">
              <a:ea typeface="Arial Unicode MS" pitchFamily="34" charset="-128"/>
              <a:cs typeface="Arial Unicode MS" pitchFamily="34" charset="-128"/>
            </a:endParaRPr>
          </a:p>
          <a:p>
            <a:pPr algn="ctr" defTabSz="449263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pt-BR" sz="1400" b="1" dirty="0" smtClean="0">
                <a:ea typeface="Arial Unicode MS" pitchFamily="34" charset="-128"/>
                <a:cs typeface="Arial Unicode MS" pitchFamily="34" charset="-128"/>
              </a:rPr>
              <a:t>01 </a:t>
            </a:r>
            <a:r>
              <a:rPr lang="pt-BR" sz="1400" b="1" dirty="0">
                <a:ea typeface="Arial Unicode MS" pitchFamily="34" charset="-128"/>
                <a:cs typeface="Arial Unicode MS" pitchFamily="34" charset="-128"/>
              </a:rPr>
              <a:t>de </a:t>
            </a:r>
            <a:r>
              <a:rPr lang="pt-BR" sz="1400" b="1" dirty="0" smtClean="0">
                <a:ea typeface="Arial Unicode MS" pitchFamily="34" charset="-128"/>
                <a:cs typeface="Arial Unicode MS" pitchFamily="34" charset="-128"/>
              </a:rPr>
              <a:t>abril </a:t>
            </a:r>
            <a:r>
              <a:rPr lang="pt-BR" sz="1400" b="1" dirty="0">
                <a:ea typeface="Arial Unicode MS" pitchFamily="34" charset="-128"/>
                <a:cs typeface="Arial Unicode MS" pitchFamily="34" charset="-128"/>
              </a:rPr>
              <a:t>de </a:t>
            </a:r>
            <a:r>
              <a:rPr lang="pt-BR" sz="1400" b="1" dirty="0" smtClean="0">
                <a:ea typeface="Arial Unicode MS" pitchFamily="34" charset="-128"/>
                <a:cs typeface="Arial Unicode MS" pitchFamily="34" charset="-128"/>
              </a:rPr>
              <a:t>2013</a:t>
            </a:r>
            <a:endParaRPr lang="pt-BR" sz="1400" b="1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Fluxograma do Curso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26548"/>
            <a:ext cx="7200800" cy="5586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996652" y="1268760"/>
            <a:ext cx="1008112" cy="49685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1043608" y="5949280"/>
            <a:ext cx="960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rgbClr val="FF0000"/>
                </a:solidFill>
              </a:rPr>
              <a:t>1 Período</a:t>
            </a:r>
            <a:endParaRPr lang="pt-BR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85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273032" y="404664"/>
            <a:ext cx="6243212" cy="1196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945" tIns="41473" rIns="82945" bIns="41473">
            <a:spAutoFit/>
          </a:bodyPr>
          <a:lstStyle/>
          <a:p>
            <a:pPr marL="357188" lvl="1" algn="ctr" defTabSz="449263">
              <a:spcAft>
                <a:spcPts val="1038"/>
              </a:spcAft>
              <a:buClr>
                <a:srgbClr val="000066"/>
              </a:buClr>
              <a:buSzPct val="75000"/>
              <a:buFont typeface="Arial" charset="0"/>
              <a:buNone/>
            </a:pP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Funcionamento</a:t>
            </a: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do </a:t>
            </a: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curso</a:t>
            </a:r>
            <a:endParaRPr lang="en-GB" sz="3200" b="1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marL="357188" lvl="1" algn="ctr" defTabSz="449263">
              <a:spcAft>
                <a:spcPts val="1038"/>
              </a:spcAft>
              <a:buClr>
                <a:srgbClr val="000066"/>
              </a:buClr>
              <a:buSzPct val="75000"/>
              <a:buFont typeface="Arial" charset="0"/>
              <a:buNone/>
            </a:pP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Licenciatura</a:t>
            </a: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em</a:t>
            </a: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Computação</a:t>
            </a:r>
            <a:endParaRPr lang="en-GB" sz="3200" b="1" dirty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auto">
          <a:xfrm>
            <a:off x="539750" y="1556792"/>
            <a:ext cx="8342313" cy="4127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endParaRPr lang="pt-BR" sz="2400" dirty="0" smtClean="0"/>
          </a:p>
          <a:p>
            <a:r>
              <a:rPr lang="pt-BR" sz="2400" b="1" u="sng" dirty="0" smtClean="0"/>
              <a:t>Aula </a:t>
            </a:r>
            <a:r>
              <a:rPr lang="pt-BR" sz="2400" b="1" u="sng" dirty="0"/>
              <a:t>Introdução a </a:t>
            </a:r>
            <a:r>
              <a:rPr lang="pt-BR" sz="2400" b="1" u="sng" dirty="0" smtClean="0"/>
              <a:t>EAD presencial</a:t>
            </a:r>
            <a:endParaRPr lang="pt-BR" sz="2400" dirty="0"/>
          </a:p>
          <a:p>
            <a:endParaRPr lang="pt-BR" sz="2400" dirty="0" smtClean="0"/>
          </a:p>
          <a:p>
            <a:r>
              <a:rPr lang="pt-BR" sz="2400" dirty="0"/>
              <a:t>	</a:t>
            </a:r>
            <a:r>
              <a:rPr lang="pt-BR" sz="2400" dirty="0" smtClean="0"/>
              <a:t>Lucena </a:t>
            </a:r>
            <a:r>
              <a:rPr lang="pt-BR" sz="2400" dirty="0"/>
              <a:t>: </a:t>
            </a:r>
            <a:r>
              <a:rPr lang="pt-BR" sz="2400" dirty="0" smtClean="0"/>
              <a:t>03/04</a:t>
            </a:r>
            <a:endParaRPr lang="pt-BR" sz="2400" b="1" dirty="0"/>
          </a:p>
          <a:p>
            <a:r>
              <a:rPr lang="pt-BR" sz="2400" dirty="0" smtClean="0"/>
              <a:t>	Cabaceiras</a:t>
            </a:r>
            <a:r>
              <a:rPr lang="pt-BR" sz="2400" dirty="0"/>
              <a:t>: </a:t>
            </a:r>
            <a:r>
              <a:rPr lang="pt-BR" sz="2400" dirty="0" smtClean="0"/>
              <a:t>04/04</a:t>
            </a:r>
          </a:p>
          <a:p>
            <a:r>
              <a:rPr lang="pt-BR" sz="2400" dirty="0"/>
              <a:t>	</a:t>
            </a:r>
            <a:r>
              <a:rPr lang="pt-BR" sz="2400" dirty="0" smtClean="0"/>
              <a:t>João Pessoa: </a:t>
            </a:r>
            <a:r>
              <a:rPr lang="pt-BR" sz="2400" dirty="0" smtClean="0"/>
              <a:t>04/04</a:t>
            </a:r>
          </a:p>
          <a:p>
            <a:r>
              <a:rPr lang="pt-BR" sz="2400" b="1" dirty="0" smtClean="0"/>
              <a:t>	</a:t>
            </a:r>
            <a:r>
              <a:rPr lang="pt-BR" sz="2400" dirty="0" smtClean="0"/>
              <a:t>Itaporanga</a:t>
            </a:r>
            <a:r>
              <a:rPr lang="pt-BR" sz="2400" dirty="0"/>
              <a:t>: 05/04</a:t>
            </a:r>
            <a:endParaRPr lang="pt-BR" sz="2400" dirty="0" smtClean="0"/>
          </a:p>
          <a:p>
            <a:r>
              <a:rPr lang="pt-BR" sz="2400" dirty="0"/>
              <a:t>	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 smtClean="0"/>
              <a:t>Capacitação à plataforma </a:t>
            </a:r>
            <a:r>
              <a:rPr lang="pt-BR" sz="2400" dirty="0" err="1" smtClean="0"/>
              <a:t>Moodle</a:t>
            </a:r>
            <a:r>
              <a:rPr lang="pt-BR" sz="2400" dirty="0" smtClean="0"/>
              <a:t> - </a:t>
            </a:r>
            <a:r>
              <a:rPr lang="pt-BR" sz="2400" dirty="0">
                <a:cs typeface="Arial" charset="0"/>
                <a:hlinkClick r:id="rId2"/>
              </a:rPr>
              <a:t>www.ead.ufpb.br</a:t>
            </a:r>
            <a:endParaRPr lang="pt-BR" sz="2400" dirty="0"/>
          </a:p>
          <a:p>
            <a:pPr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tabLst>
                <a:tab pos="407988" algn="l"/>
                <a:tab pos="647700" algn="l"/>
              </a:tabLst>
            </a:pPr>
            <a:endParaRPr lang="pt-BR" sz="2400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3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273032" y="404664"/>
            <a:ext cx="6243212" cy="1196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945" tIns="41473" rIns="82945" bIns="41473">
            <a:spAutoFit/>
          </a:bodyPr>
          <a:lstStyle/>
          <a:p>
            <a:pPr marL="357188" lvl="1" algn="ctr" defTabSz="449263">
              <a:spcAft>
                <a:spcPts val="1038"/>
              </a:spcAft>
              <a:buClr>
                <a:srgbClr val="000066"/>
              </a:buClr>
              <a:buSzPct val="75000"/>
              <a:buFont typeface="Arial" charset="0"/>
              <a:buNone/>
            </a:pP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Funcionamento</a:t>
            </a: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do </a:t>
            </a: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curso</a:t>
            </a:r>
            <a:endParaRPr lang="en-GB" sz="3200" b="1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marL="357188" lvl="1" algn="ctr" defTabSz="449263">
              <a:spcAft>
                <a:spcPts val="1038"/>
              </a:spcAft>
              <a:buClr>
                <a:srgbClr val="000066"/>
              </a:buClr>
              <a:buSzPct val="75000"/>
              <a:buFont typeface="Arial" charset="0"/>
              <a:buNone/>
            </a:pP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Licenciatura</a:t>
            </a: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em</a:t>
            </a: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Computação</a:t>
            </a:r>
            <a:endParaRPr lang="en-GB" sz="3200" b="1" dirty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auto">
          <a:xfrm>
            <a:off x="539750" y="1556792"/>
            <a:ext cx="8342313" cy="479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endParaRPr lang="pt-BR" sz="2400" dirty="0" smtClean="0"/>
          </a:p>
          <a:p>
            <a:r>
              <a:rPr lang="pt-BR" sz="2400" b="1" u="sng" dirty="0" smtClean="0"/>
              <a:t>Operacionalização do curso:</a:t>
            </a:r>
            <a:endParaRPr lang="pt-BR" sz="2400" dirty="0"/>
          </a:p>
          <a:p>
            <a:endParaRPr lang="pt-BR" sz="2400" dirty="0" smtClean="0"/>
          </a:p>
          <a:p>
            <a:pPr marL="342900" indent="-342900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Arial" pitchFamily="34" charset="0"/>
              <a:buChar char="•"/>
              <a:tabLst>
                <a:tab pos="407988" algn="l"/>
                <a:tab pos="647700" algn="l"/>
              </a:tabLst>
            </a:pPr>
            <a:r>
              <a:rPr lang="pt-BR" sz="2400" dirty="0"/>
              <a:t>18 semanas de aula por </a:t>
            </a:r>
            <a:r>
              <a:rPr lang="pt-BR" sz="2400" dirty="0" smtClean="0"/>
              <a:t>semestre</a:t>
            </a:r>
          </a:p>
          <a:p>
            <a:pPr marL="342900" indent="-342900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Arial" pitchFamily="34" charset="0"/>
              <a:buChar char="•"/>
              <a:tabLst>
                <a:tab pos="407988" algn="l"/>
                <a:tab pos="647700" algn="l"/>
              </a:tabLst>
            </a:pPr>
            <a:endParaRPr lang="pt-BR" sz="2400" dirty="0">
              <a:cs typeface="Arial" charset="0"/>
            </a:endParaRPr>
          </a:p>
          <a:p>
            <a:pPr marL="342900" indent="-342900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Arial" pitchFamily="34" charset="0"/>
              <a:buChar char="•"/>
              <a:tabLst>
                <a:tab pos="407988" algn="l"/>
                <a:tab pos="647700" algn="l"/>
              </a:tabLst>
            </a:pPr>
            <a:r>
              <a:rPr lang="pt-BR" sz="2400" dirty="0" smtClean="0">
                <a:cs typeface="Arial" charset="0"/>
              </a:rPr>
              <a:t>Material de estudo e exercícios postados na plataforma (</a:t>
            </a:r>
            <a:r>
              <a:rPr lang="pt-BR" sz="2400" dirty="0" err="1" smtClean="0">
                <a:cs typeface="Arial" charset="0"/>
              </a:rPr>
              <a:t>Moodle</a:t>
            </a:r>
            <a:r>
              <a:rPr lang="pt-BR" sz="2400" dirty="0" smtClean="0">
                <a:cs typeface="Arial" charset="0"/>
              </a:rPr>
              <a:t>)</a:t>
            </a:r>
          </a:p>
          <a:p>
            <a:pPr marL="342900" indent="-342900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Arial" pitchFamily="34" charset="0"/>
              <a:buChar char="•"/>
              <a:tabLst>
                <a:tab pos="407988" algn="l"/>
                <a:tab pos="647700" algn="l"/>
              </a:tabLst>
            </a:pPr>
            <a:endParaRPr lang="pt-BR" sz="2400" dirty="0">
              <a:cs typeface="Arial" charset="0"/>
            </a:endParaRPr>
          </a:p>
          <a:p>
            <a:pPr marL="342900" indent="-342900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Arial" pitchFamily="34" charset="0"/>
              <a:buChar char="•"/>
              <a:tabLst>
                <a:tab pos="407988" algn="l"/>
                <a:tab pos="647700" algn="l"/>
              </a:tabLst>
            </a:pPr>
            <a:r>
              <a:rPr lang="pt-BR" sz="2400" dirty="0" err="1" smtClean="0">
                <a:cs typeface="Arial" charset="0"/>
              </a:rPr>
              <a:t>Webconferências</a:t>
            </a:r>
            <a:r>
              <a:rPr lang="pt-BR" sz="2400" dirty="0" smtClean="0">
                <a:cs typeface="Arial" charset="0"/>
              </a:rPr>
              <a:t> com o professor e tutores</a:t>
            </a:r>
          </a:p>
          <a:p>
            <a:pPr marL="342900" indent="-342900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Arial" pitchFamily="34" charset="0"/>
              <a:buChar char="•"/>
              <a:tabLst>
                <a:tab pos="407988" algn="l"/>
                <a:tab pos="647700" algn="l"/>
              </a:tabLst>
            </a:pPr>
            <a:endParaRPr lang="pt-BR" sz="2400" dirty="0">
              <a:cs typeface="Arial" charset="0"/>
            </a:endParaRPr>
          </a:p>
          <a:p>
            <a:pPr marL="342900" indent="-342900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Arial" pitchFamily="34" charset="0"/>
              <a:buChar char="•"/>
              <a:tabLst>
                <a:tab pos="407988" algn="l"/>
                <a:tab pos="647700" algn="l"/>
              </a:tabLst>
            </a:pPr>
            <a:r>
              <a:rPr lang="pt-BR" sz="2400" dirty="0" smtClean="0">
                <a:cs typeface="Arial" charset="0"/>
              </a:rPr>
              <a:t>1 encontro presencial por polo com a equipe de professores e tutores</a:t>
            </a:r>
          </a:p>
        </p:txBody>
      </p:sp>
    </p:spTree>
    <p:extLst>
      <p:ext uri="{BB962C8B-B14F-4D97-AF65-F5344CB8AC3E}">
        <p14:creationId xmlns:p14="http://schemas.microsoft.com/office/powerpoint/2010/main" val="98529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273032" y="404664"/>
            <a:ext cx="6243212" cy="1196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945" tIns="41473" rIns="82945" bIns="41473">
            <a:spAutoFit/>
          </a:bodyPr>
          <a:lstStyle/>
          <a:p>
            <a:pPr marL="357188" lvl="1" algn="ctr" defTabSz="449263">
              <a:spcAft>
                <a:spcPts val="1038"/>
              </a:spcAft>
              <a:buClr>
                <a:srgbClr val="000066"/>
              </a:buClr>
              <a:buSzPct val="75000"/>
              <a:buFont typeface="Arial" charset="0"/>
              <a:buNone/>
            </a:pP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Funcionamento</a:t>
            </a: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do </a:t>
            </a: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curso</a:t>
            </a:r>
            <a:endParaRPr lang="en-GB" sz="3200" b="1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marL="357188" lvl="1" algn="ctr" defTabSz="449263">
              <a:spcAft>
                <a:spcPts val="1038"/>
              </a:spcAft>
              <a:buClr>
                <a:srgbClr val="000066"/>
              </a:buClr>
              <a:buSzPct val="75000"/>
              <a:buFont typeface="Arial" charset="0"/>
              <a:buNone/>
            </a:pP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Licenciatura</a:t>
            </a: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em</a:t>
            </a: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Computação</a:t>
            </a:r>
            <a:endParaRPr lang="en-GB" sz="3200" b="1" dirty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auto">
          <a:xfrm>
            <a:off x="539750" y="1340768"/>
            <a:ext cx="8342313" cy="5254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endParaRPr lang="pt-BR" sz="2400" dirty="0" smtClean="0"/>
          </a:p>
          <a:p>
            <a:r>
              <a:rPr lang="pt-BR" sz="2400" b="1" u="sng" dirty="0" smtClean="0"/>
              <a:t>Avaliação das disciplinas:</a:t>
            </a:r>
            <a:endParaRPr lang="pt-BR" sz="2400" b="1" u="sng" dirty="0"/>
          </a:p>
          <a:p>
            <a:endParaRPr lang="pt-BR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/>
              <a:t>50% - conjunto de atividades na </a:t>
            </a:r>
            <a:r>
              <a:rPr lang="pt-BR" sz="2400" dirty="0" smtClean="0"/>
              <a:t>plataforma (</a:t>
            </a:r>
            <a:r>
              <a:rPr lang="pt-BR" sz="2400" dirty="0" err="1"/>
              <a:t>M</a:t>
            </a:r>
            <a:r>
              <a:rPr lang="pt-BR" sz="2400" dirty="0" err="1" smtClean="0"/>
              <a:t>oodle</a:t>
            </a:r>
            <a:r>
              <a:rPr lang="pt-BR" sz="2400" dirty="0" smtClean="0"/>
              <a:t>)</a:t>
            </a:r>
            <a:endParaRPr lang="pt-BR" sz="2400" dirty="0"/>
          </a:p>
          <a:p>
            <a:pPr marL="342900" indent="-342900">
              <a:buFont typeface="Arial" pitchFamily="34" charset="0"/>
              <a:buChar char="•"/>
            </a:pPr>
            <a:endParaRPr lang="pt-BR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/>
              <a:t>50% - </a:t>
            </a:r>
            <a:r>
              <a:rPr lang="pt-BR" sz="2400" dirty="0" smtClean="0"/>
              <a:t>provas presenciais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 smtClean="0"/>
              <a:t>2 provas presenciais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 smtClean="0">
                <a:cs typeface="Arial" charset="0"/>
              </a:rPr>
              <a:t>Local da prova presencial : polo de apoio presencial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400" dirty="0" smtClean="0">
              <a:cs typeface="Arial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 smtClean="0">
                <a:cs typeface="Arial" charset="0"/>
              </a:rPr>
              <a:t>Dia da semana : quinta, sexta ou sábado.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400" dirty="0">
              <a:cs typeface="Arial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 smtClean="0">
                <a:cs typeface="Arial" charset="0"/>
              </a:rPr>
              <a:t>Turno : a combinar</a:t>
            </a:r>
          </a:p>
        </p:txBody>
      </p:sp>
    </p:spTree>
    <p:extLst>
      <p:ext uri="{BB962C8B-B14F-4D97-AF65-F5344CB8AC3E}">
        <p14:creationId xmlns:p14="http://schemas.microsoft.com/office/powerpoint/2010/main" val="355691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273032" y="404664"/>
            <a:ext cx="6243212" cy="1196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945" tIns="41473" rIns="82945" bIns="41473">
            <a:spAutoFit/>
          </a:bodyPr>
          <a:lstStyle/>
          <a:p>
            <a:pPr marL="357188" lvl="1" algn="ctr" defTabSz="449263">
              <a:spcAft>
                <a:spcPts val="1038"/>
              </a:spcAft>
              <a:buClr>
                <a:srgbClr val="000066"/>
              </a:buClr>
              <a:buSzPct val="75000"/>
              <a:buFont typeface="Arial" charset="0"/>
              <a:buNone/>
            </a:pP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Funcionamento</a:t>
            </a: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do </a:t>
            </a: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curso</a:t>
            </a:r>
            <a:endParaRPr lang="en-GB" sz="3200" b="1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marL="357188" lvl="1" algn="ctr" defTabSz="449263">
              <a:spcAft>
                <a:spcPts val="1038"/>
              </a:spcAft>
              <a:buClr>
                <a:srgbClr val="000066"/>
              </a:buClr>
              <a:buSzPct val="75000"/>
              <a:buFont typeface="Arial" charset="0"/>
              <a:buNone/>
            </a:pP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Licenciatura</a:t>
            </a: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em</a:t>
            </a: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Computação</a:t>
            </a:r>
            <a:endParaRPr lang="en-GB" sz="3200" b="1" dirty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auto">
          <a:xfrm>
            <a:off x="539750" y="1340768"/>
            <a:ext cx="8342313" cy="3038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endParaRPr lang="pt-BR" sz="2400" dirty="0" smtClean="0"/>
          </a:p>
          <a:p>
            <a:r>
              <a:rPr lang="pt-BR" sz="2400" b="1" u="sng" dirty="0"/>
              <a:t>T</a:t>
            </a:r>
            <a:r>
              <a:rPr lang="pt-BR" sz="2400" b="1" u="sng" dirty="0" smtClean="0"/>
              <a:t>utores:</a:t>
            </a:r>
            <a:endParaRPr lang="pt-BR" sz="2400" b="1" u="sng" dirty="0"/>
          </a:p>
          <a:p>
            <a:endParaRPr lang="pt-BR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 smtClean="0"/>
              <a:t>2 Tutores presenciais por polo (Generalistas)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 smtClean="0"/>
              <a:t>No mínimo 2 tutores à distância por disciplina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400" dirty="0"/>
          </a:p>
          <a:p>
            <a:pPr marL="342900" indent="-342900">
              <a:buFont typeface="Arial" pitchFamily="34" charset="0"/>
              <a:buChar char="•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6040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273032" y="404664"/>
            <a:ext cx="6243212" cy="1196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945" tIns="41473" rIns="82945" bIns="41473">
            <a:spAutoFit/>
          </a:bodyPr>
          <a:lstStyle/>
          <a:p>
            <a:pPr marL="357188" lvl="1" algn="ctr" defTabSz="449263">
              <a:spcAft>
                <a:spcPts val="1038"/>
              </a:spcAft>
              <a:buClr>
                <a:srgbClr val="000066"/>
              </a:buClr>
              <a:buSzPct val="75000"/>
              <a:buFont typeface="Arial" charset="0"/>
              <a:buNone/>
            </a:pP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Funcionamento</a:t>
            </a: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do </a:t>
            </a: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curso</a:t>
            </a:r>
            <a:endParaRPr lang="en-GB" sz="3200" b="1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marL="357188" lvl="1" algn="ctr" defTabSz="449263">
              <a:spcAft>
                <a:spcPts val="1038"/>
              </a:spcAft>
              <a:buClr>
                <a:srgbClr val="000066"/>
              </a:buClr>
              <a:buSzPct val="75000"/>
              <a:buFont typeface="Arial" charset="0"/>
              <a:buNone/>
            </a:pP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Licenciatura</a:t>
            </a: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em</a:t>
            </a: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Computação</a:t>
            </a:r>
            <a:endParaRPr lang="en-GB" sz="3200" b="1" dirty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auto">
          <a:xfrm>
            <a:off x="539750" y="1340768"/>
            <a:ext cx="8342313" cy="377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endParaRPr lang="pt-BR" sz="2400" dirty="0" smtClean="0"/>
          </a:p>
          <a:p>
            <a:r>
              <a:rPr lang="pt-BR" sz="2400" b="1" u="sng" dirty="0" smtClean="0"/>
              <a:t>Atividades do Tutor Presencial:</a:t>
            </a:r>
            <a:endParaRPr lang="pt-BR" sz="2400" b="1" u="sng" dirty="0"/>
          </a:p>
          <a:p>
            <a:endParaRPr lang="pt-BR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/>
              <a:t> </a:t>
            </a:r>
            <a:r>
              <a:rPr lang="pt-BR" sz="2400" dirty="0" smtClean="0"/>
              <a:t>Dúvidas </a:t>
            </a:r>
            <a:r>
              <a:rPr lang="pt-BR" sz="2400" dirty="0"/>
              <a:t>sobre a manipulação do ambiente </a:t>
            </a:r>
            <a:r>
              <a:rPr lang="pt-BR" sz="2400" dirty="0" err="1" smtClean="0"/>
              <a:t>Moodle</a:t>
            </a:r>
            <a:r>
              <a:rPr lang="pt-BR" sz="2400" dirty="0" smtClean="0"/>
              <a:t>;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/>
              <a:t>  </a:t>
            </a:r>
            <a:r>
              <a:rPr lang="pt-BR" sz="2400" dirty="0" smtClean="0"/>
              <a:t>Encaminhamento </a:t>
            </a:r>
            <a:r>
              <a:rPr lang="pt-BR" sz="2400" dirty="0"/>
              <a:t>de dúvidas sobre disciplinas e o </a:t>
            </a:r>
            <a:r>
              <a:rPr lang="pt-BR" sz="2400" dirty="0" smtClean="0"/>
              <a:t>curso;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/>
              <a:t>  </a:t>
            </a:r>
            <a:r>
              <a:rPr lang="pt-BR" sz="2400" dirty="0" smtClean="0"/>
              <a:t>Suporte </a:t>
            </a:r>
            <a:r>
              <a:rPr lang="pt-BR" sz="2400" dirty="0"/>
              <a:t>nas atividade do laboratório de </a:t>
            </a:r>
            <a:r>
              <a:rPr lang="pt-BR" sz="2400" dirty="0" smtClean="0"/>
              <a:t>informática.</a:t>
            </a:r>
            <a:endParaRPr lang="pt-BR" sz="2400" dirty="0"/>
          </a:p>
          <a:p>
            <a:pPr marL="342900" indent="-342900">
              <a:buFont typeface="Arial" pitchFamily="34" charset="0"/>
              <a:buChar char="•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21867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273032" y="404664"/>
            <a:ext cx="6243212" cy="1196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945" tIns="41473" rIns="82945" bIns="41473">
            <a:spAutoFit/>
          </a:bodyPr>
          <a:lstStyle/>
          <a:p>
            <a:pPr marL="357188" lvl="1" algn="ctr" defTabSz="449263">
              <a:spcAft>
                <a:spcPts val="1038"/>
              </a:spcAft>
              <a:buClr>
                <a:srgbClr val="000066"/>
              </a:buClr>
              <a:buSzPct val="75000"/>
              <a:buFont typeface="Arial" charset="0"/>
              <a:buNone/>
            </a:pP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Funcionamento</a:t>
            </a: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do </a:t>
            </a: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curso</a:t>
            </a:r>
            <a:endParaRPr lang="en-GB" sz="3200" b="1" dirty="0" smtClean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marL="357188" lvl="1" algn="ctr" defTabSz="449263">
              <a:spcAft>
                <a:spcPts val="1038"/>
              </a:spcAft>
              <a:buClr>
                <a:srgbClr val="000066"/>
              </a:buClr>
              <a:buSzPct val="75000"/>
              <a:buFont typeface="Arial" charset="0"/>
              <a:buNone/>
            </a:pP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Licenciatura</a:t>
            </a: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em</a:t>
            </a: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Computação</a:t>
            </a:r>
            <a:endParaRPr lang="en-GB" sz="3200" b="1" dirty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auto">
          <a:xfrm>
            <a:off x="539750" y="1340768"/>
            <a:ext cx="8342313" cy="377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endParaRPr lang="pt-BR" sz="2400" dirty="0" smtClean="0"/>
          </a:p>
          <a:p>
            <a:r>
              <a:rPr lang="pt-BR" sz="2400" b="1" u="sng" dirty="0" smtClean="0"/>
              <a:t>Atividades do Tutor à Distância:</a:t>
            </a:r>
            <a:endParaRPr lang="pt-BR" sz="2400" b="1" u="sng" dirty="0"/>
          </a:p>
          <a:p>
            <a:endParaRPr lang="pt-BR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/>
              <a:t> Correção de </a:t>
            </a:r>
            <a:r>
              <a:rPr lang="pt-BR" sz="2400" dirty="0" smtClean="0"/>
              <a:t>atividades da disciplina;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/>
              <a:t>  </a:t>
            </a:r>
            <a:r>
              <a:rPr lang="pt-BR" sz="2400" dirty="0" smtClean="0"/>
              <a:t>Aplicação </a:t>
            </a:r>
            <a:r>
              <a:rPr lang="pt-BR" sz="2400" dirty="0"/>
              <a:t>de </a:t>
            </a:r>
            <a:r>
              <a:rPr lang="pt-BR" sz="2400" dirty="0" smtClean="0"/>
              <a:t>provas da disciplina;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/>
              <a:t> </a:t>
            </a:r>
            <a:r>
              <a:rPr lang="pt-BR" sz="2400" dirty="0" smtClean="0"/>
              <a:t>Tirar </a:t>
            </a:r>
            <a:r>
              <a:rPr lang="pt-BR" sz="2400" dirty="0"/>
              <a:t>dúvidas no </a:t>
            </a:r>
            <a:r>
              <a:rPr lang="pt-BR" sz="2400" dirty="0" smtClean="0"/>
              <a:t>ambiente </a:t>
            </a:r>
            <a:r>
              <a:rPr lang="pt-BR" sz="2400" dirty="0" err="1" smtClean="0"/>
              <a:t>Moodle</a:t>
            </a:r>
            <a:r>
              <a:rPr lang="pt-BR" sz="2400" dirty="0" smtClean="0"/>
              <a:t> sobre a disciplina.</a:t>
            </a:r>
            <a:endParaRPr lang="pt-BR" sz="2400" dirty="0"/>
          </a:p>
          <a:p>
            <a:pPr marL="342900" indent="-342900">
              <a:buFont typeface="Arial" pitchFamily="34" charset="0"/>
              <a:buChar char="•"/>
            </a:pPr>
            <a:endParaRPr lang="pt-BR" sz="2400" dirty="0" smtClean="0"/>
          </a:p>
          <a:p>
            <a:pPr marL="342900" indent="-342900">
              <a:buFont typeface="Arial" pitchFamily="34" charset="0"/>
              <a:buChar char="•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4504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00375" y="1143000"/>
            <a:ext cx="2786063" cy="1527175"/>
          </a:xfrm>
        </p:spPr>
        <p:txBody>
          <a:bodyPr/>
          <a:lstStyle/>
          <a:p>
            <a:pPr eaLnBrk="1" hangingPunct="1"/>
            <a:r>
              <a:rPr lang="pt-BR" dirty="0" smtClean="0"/>
              <a:t>Obrigado!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859782"/>
            <a:ext cx="8136904" cy="150532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4000" dirty="0" smtClean="0"/>
              <a:t>Gilberto </a:t>
            </a:r>
            <a:r>
              <a:rPr lang="en-US" sz="4000" dirty="0" err="1" smtClean="0"/>
              <a:t>Farias</a:t>
            </a:r>
            <a:endParaRPr lang="en-US" sz="4000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2800" u="sng" dirty="0" smtClean="0"/>
              <a:t>gilberto@dce.ufpb.br</a:t>
            </a:r>
            <a:endParaRPr lang="pt-BR" sz="2800" u="sng" dirty="0" smtClean="0"/>
          </a:p>
          <a:p>
            <a:pPr lvl="1" eaLnBrk="1" hangingPunct="1">
              <a:buFont typeface="Wingdings" pitchFamily="2" charset="2"/>
              <a:buNone/>
            </a:pPr>
            <a:endParaRPr lang="pt-B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r>
              <a:rPr lang="pt-BR" sz="4000" b="1" dirty="0" smtClean="0"/>
              <a:t>Sobre o que falaremos</a:t>
            </a:r>
            <a:endParaRPr lang="pt-BR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600" dirty="0" smtClean="0"/>
              <a:t>Conhecendo a Universidade Aberta do Brasil – UAB;</a:t>
            </a:r>
          </a:p>
          <a:p>
            <a:pPr algn="just"/>
            <a:endParaRPr lang="pt-BR" sz="2600" dirty="0" smtClean="0"/>
          </a:p>
          <a:p>
            <a:pPr algn="just"/>
            <a:r>
              <a:rPr lang="pt-BR" sz="2600" dirty="0" smtClean="0"/>
              <a:t>Conhecendo a UFPB Virtual: histórico, dados e perspectivas;</a:t>
            </a:r>
          </a:p>
          <a:p>
            <a:pPr algn="just"/>
            <a:endParaRPr lang="pt-BR" sz="2600" dirty="0"/>
          </a:p>
          <a:p>
            <a:pPr algn="just"/>
            <a:r>
              <a:rPr lang="pt-BR" sz="2600" dirty="0" smtClean="0"/>
              <a:t>Conhecendo o funcionamento do curso de Licenciatura em Computação</a:t>
            </a:r>
          </a:p>
          <a:p>
            <a:pPr algn="just"/>
            <a:endParaRPr lang="pt-BR" sz="2600" dirty="0" smtClean="0"/>
          </a:p>
          <a:p>
            <a:pPr algn="just">
              <a:buNone/>
            </a:pPr>
            <a:endParaRPr lang="pt-B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2"/>
          <p:cNvSpPr>
            <a:spLocks noGrp="1"/>
          </p:cNvSpPr>
          <p:nvPr>
            <p:ph type="title"/>
          </p:nvPr>
        </p:nvSpPr>
        <p:spPr>
          <a:xfrm>
            <a:off x="457200" y="1277888"/>
            <a:ext cx="8229600" cy="1143000"/>
          </a:xfrm>
        </p:spPr>
        <p:txBody>
          <a:bodyPr/>
          <a:lstStyle/>
          <a:p>
            <a:r>
              <a:rPr lang="pt-BR" sz="4000" dirty="0" smtClean="0"/>
              <a:t>Sistema Universidade Aberta do Brasil - UAB </a:t>
            </a:r>
          </a:p>
        </p:txBody>
      </p:sp>
      <p:sp>
        <p:nvSpPr>
          <p:cNvPr id="23555" name="Espaço Reservado para Conteúdo 3"/>
          <p:cNvSpPr>
            <a:spLocks noGrp="1"/>
          </p:cNvSpPr>
          <p:nvPr>
            <p:ph idx="1"/>
          </p:nvPr>
        </p:nvSpPr>
        <p:spPr>
          <a:xfrm>
            <a:off x="457200" y="2071390"/>
            <a:ext cx="8229600" cy="4525962"/>
          </a:xfrm>
        </p:spPr>
        <p:txBody>
          <a:bodyPr/>
          <a:lstStyle/>
          <a:p>
            <a:pPr algn="just"/>
            <a:endParaRPr lang="pt-PT" dirty="0" smtClean="0"/>
          </a:p>
          <a:p>
            <a:pPr algn="just"/>
            <a:r>
              <a:rPr lang="pt-PT" sz="2800" dirty="0" smtClean="0"/>
              <a:t>Decreto 5.800/06 - Artigo 1º - ” [...] Fica instituido o Sistema</a:t>
            </a:r>
            <a:r>
              <a:rPr lang="pt-BR" sz="2800" dirty="0" smtClean="0"/>
              <a:t> Universidade Aberta do Brasil (UAB), voltado para o desenvolvimento da modalidade de educação a distância, com a finalidade de expandir e interiorizar a oferta de cursos e programas de educação superior no País” 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338888" y="1428750"/>
            <a:ext cx="2590800" cy="4800600"/>
          </a:xfrm>
        </p:spPr>
        <p:txBody>
          <a:bodyPr lIns="91430" tIns="45715" rIns="91430" bIns="45715"/>
          <a:lstStyle/>
          <a:p>
            <a:pPr marL="338138" indent="-338138" algn="ctr" defTabSz="447675" eaLnBrk="1" hangingPunct="1">
              <a:buClr>
                <a:srgbClr val="000066"/>
              </a:buClr>
              <a:buFontTx/>
              <a:buNone/>
            </a:pPr>
            <a:endParaRPr lang="pt-BR" sz="2800" dirty="0" smtClean="0">
              <a:solidFill>
                <a:srgbClr val="FF6600"/>
              </a:solidFill>
              <a:ea typeface="ＭＳ Ｐゴシック" pitchFamily="34" charset="-128"/>
            </a:endParaRPr>
          </a:p>
          <a:p>
            <a:pPr marL="338138" indent="-338138" defTabSz="447675" eaLnBrk="1" hangingPunct="1">
              <a:buClr>
                <a:srgbClr val="000066"/>
              </a:buClr>
              <a:buFontTx/>
              <a:buNone/>
            </a:pPr>
            <a:r>
              <a:rPr lang="pt-BR" sz="2400" b="1" dirty="0" smtClean="0">
                <a:ea typeface="ＭＳ Ｐゴシック" pitchFamily="34" charset="-128"/>
              </a:rPr>
              <a:t>A UAB</a:t>
            </a:r>
            <a:r>
              <a:rPr lang="pt-BR" sz="2400" dirty="0" smtClean="0">
                <a:ea typeface="ＭＳ Ｐゴシック" pitchFamily="34" charset="-128"/>
              </a:rPr>
              <a:t> </a:t>
            </a:r>
          </a:p>
          <a:p>
            <a:pPr marL="338138" indent="-338138" defTabSz="447675" eaLnBrk="1" hangingPunct="1">
              <a:buClr>
                <a:srgbClr val="000066"/>
              </a:buClr>
              <a:buFontTx/>
              <a:buNone/>
            </a:pPr>
            <a:r>
              <a:rPr lang="pt-BR" sz="2400" dirty="0" smtClean="0">
                <a:solidFill>
                  <a:srgbClr val="FF6600"/>
                </a:solidFill>
                <a:ea typeface="ＭＳ Ｐゴシック" pitchFamily="34" charset="-128"/>
              </a:rPr>
              <a:t>    </a:t>
            </a:r>
            <a:r>
              <a:rPr lang="pt-BR" sz="2400" dirty="0" smtClean="0">
                <a:ea typeface="ＭＳ Ｐゴシック" pitchFamily="34" charset="-128"/>
              </a:rPr>
              <a:t>articula pólos e instituições para oferta de cursos.</a:t>
            </a:r>
          </a:p>
          <a:p>
            <a:pPr marL="338138" indent="-338138" defTabSz="447675" eaLnBrk="1" hangingPunct="1">
              <a:buClr>
                <a:srgbClr val="000066"/>
              </a:buClr>
              <a:buFontTx/>
              <a:buNone/>
            </a:pPr>
            <a:endParaRPr lang="pt-BR" sz="2400" dirty="0" smtClean="0">
              <a:solidFill>
                <a:srgbClr val="FF6600"/>
              </a:solidFill>
              <a:ea typeface="ＭＳ Ｐゴシック" pitchFamily="34" charset="-128"/>
            </a:endParaRPr>
          </a:p>
          <a:p>
            <a:pPr marL="338138" indent="-338138" defTabSz="447675" eaLnBrk="1" hangingPunct="1">
              <a:buClr>
                <a:srgbClr val="000066"/>
              </a:buClr>
              <a:buFontTx/>
              <a:buNone/>
            </a:pPr>
            <a:r>
              <a:rPr lang="pt-BR" sz="2400" b="1" dirty="0" smtClean="0">
                <a:ea typeface="ＭＳ Ｐゴシック" pitchFamily="34" charset="-128"/>
              </a:rPr>
              <a:t>O Pólo</a:t>
            </a:r>
            <a:r>
              <a:rPr lang="pt-BR" sz="2400" dirty="0" smtClean="0">
                <a:ea typeface="ＭＳ Ｐゴシック" pitchFamily="34" charset="-128"/>
              </a:rPr>
              <a:t> </a:t>
            </a:r>
          </a:p>
          <a:p>
            <a:pPr marL="338138" indent="-338138" defTabSz="447675" eaLnBrk="1" hangingPunct="1">
              <a:buClr>
                <a:srgbClr val="000066"/>
              </a:buClr>
              <a:buFontTx/>
              <a:buNone/>
            </a:pPr>
            <a:r>
              <a:rPr lang="pt-BR" sz="2400" dirty="0" smtClean="0">
                <a:solidFill>
                  <a:srgbClr val="FF6600"/>
                </a:solidFill>
                <a:ea typeface="ＭＳ Ｐゴシック" pitchFamily="34" charset="-128"/>
              </a:rPr>
              <a:t>   </a:t>
            </a:r>
            <a:r>
              <a:rPr lang="pt-BR" sz="2400" dirty="0" smtClean="0">
                <a:ea typeface="ＭＳ Ｐゴシック" pitchFamily="34" charset="-128"/>
              </a:rPr>
              <a:t>é fundamental no apoio ao aprendizado. </a:t>
            </a:r>
          </a:p>
          <a:p>
            <a:pPr marL="338138" indent="-338138" defTabSz="447675" eaLnBrk="1" hangingPunct="1">
              <a:buClr>
                <a:srgbClr val="000066"/>
              </a:buClr>
              <a:buFontTx/>
              <a:buNone/>
            </a:pPr>
            <a:endParaRPr lang="pt-BR" sz="2400" dirty="0" smtClean="0">
              <a:ea typeface="ＭＳ Ｐゴシック" pitchFamily="34" charset="-128"/>
            </a:endParaRPr>
          </a:p>
        </p:txBody>
      </p:sp>
      <p:pic>
        <p:nvPicPr>
          <p:cNvPr id="8195" name="Picture 9" descr="Y:\UAB\CGPI\AprsentacaoUAB_TICs\Cópia_de_segurança_de_MapaUAB_Etapas_VisaoExter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1357313"/>
            <a:ext cx="5840412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457200" y="2071688"/>
            <a:ext cx="8305800" cy="4110037"/>
          </a:xfrm>
        </p:spPr>
        <p:txBody>
          <a:bodyPr lIns="91430" tIns="45715" rIns="91430" bIns="45715"/>
          <a:lstStyle/>
          <a:p>
            <a:pPr marL="989013" lvl="1" indent="-531813" eaLnBrk="1">
              <a:lnSpc>
                <a:spcPct val="130000"/>
              </a:lnSpc>
              <a:buFont typeface="Wingdings" pitchFamily="2" charset="2"/>
              <a:buChar char="§"/>
            </a:pPr>
            <a:r>
              <a:rPr lang="pt-BR" sz="2400" dirty="0" err="1" smtClean="0">
                <a:ea typeface="ＭＳ Ｐゴシック" pitchFamily="34" charset="-128"/>
              </a:rPr>
              <a:t>Polo</a:t>
            </a:r>
            <a:r>
              <a:rPr lang="pt-BR" sz="2400" dirty="0" smtClean="0">
                <a:ea typeface="ＭＳ Ｐゴシック" pitchFamily="34" charset="-128"/>
              </a:rPr>
              <a:t> de Apoio Presencial,</a:t>
            </a:r>
          </a:p>
          <a:p>
            <a:pPr marL="989013" lvl="1" indent="-531813" eaLnBrk="1">
              <a:lnSpc>
                <a:spcPct val="130000"/>
              </a:lnSpc>
              <a:buFont typeface="Wingdings" pitchFamily="2" charset="2"/>
              <a:buChar char="§"/>
            </a:pPr>
            <a:r>
              <a:rPr lang="pt-BR" sz="2400" dirty="0" smtClean="0">
                <a:ea typeface="ＭＳ Ｐゴシック" pitchFamily="34" charset="-128"/>
              </a:rPr>
              <a:t>Material Didático Impresso e Virtual,</a:t>
            </a:r>
          </a:p>
          <a:p>
            <a:pPr marL="989013" lvl="1" indent="-531813" eaLnBrk="1">
              <a:lnSpc>
                <a:spcPct val="130000"/>
              </a:lnSpc>
              <a:buFont typeface="Wingdings" pitchFamily="2" charset="2"/>
              <a:buChar char="§"/>
            </a:pPr>
            <a:r>
              <a:rPr lang="pt-BR" sz="2400" dirty="0" smtClean="0">
                <a:ea typeface="ＭＳ Ｐゴシック" pitchFamily="34" charset="-128"/>
              </a:rPr>
              <a:t>Tutoria Presencial e a Distância,</a:t>
            </a:r>
          </a:p>
          <a:p>
            <a:pPr marL="989013" lvl="1" indent="-531813" eaLnBrk="1">
              <a:lnSpc>
                <a:spcPct val="130000"/>
              </a:lnSpc>
              <a:buFont typeface="Wingdings" pitchFamily="2" charset="2"/>
              <a:buChar char="§"/>
            </a:pPr>
            <a:r>
              <a:rPr lang="pt-BR" sz="2400" dirty="0" smtClean="0">
                <a:ea typeface="ＭＳ Ｐゴシック" pitchFamily="34" charset="-128"/>
              </a:rPr>
              <a:t>Ambiente Virtual de Comunicação e Aprendizagem,</a:t>
            </a:r>
          </a:p>
          <a:p>
            <a:pPr marL="989013" lvl="1" indent="-531813" eaLnBrk="1">
              <a:lnSpc>
                <a:spcPct val="130000"/>
              </a:lnSpc>
              <a:buFont typeface="Wingdings" pitchFamily="2" charset="2"/>
              <a:buChar char="§"/>
            </a:pPr>
            <a:r>
              <a:rPr lang="pt-BR" sz="2400" dirty="0" smtClean="0">
                <a:ea typeface="ＭＳ Ｐゴシック" pitchFamily="34" charset="-128"/>
              </a:rPr>
              <a:t>Núcleos de EAD e Salas de Coordenação </a:t>
            </a:r>
          </a:p>
          <a:p>
            <a:pPr marL="989013" lvl="1" indent="-531813" eaLnBrk="1">
              <a:lnSpc>
                <a:spcPct val="130000"/>
              </a:lnSpc>
              <a:buFontTx/>
              <a:buNone/>
            </a:pPr>
            <a:r>
              <a:rPr lang="pt-BR" sz="2400" dirty="0" smtClean="0">
                <a:ea typeface="ＭＳ Ｐゴシック" pitchFamily="34" charset="-128"/>
              </a:rPr>
              <a:t>      nas Instituições de Ensino Superior</a:t>
            </a:r>
          </a:p>
        </p:txBody>
      </p:sp>
      <p:sp>
        <p:nvSpPr>
          <p:cNvPr id="7171" name="Rectangle 1029"/>
          <p:cNvSpPr>
            <a:spLocks noChangeArrowheads="1"/>
          </p:cNvSpPr>
          <p:nvPr/>
        </p:nvSpPr>
        <p:spPr bwMode="auto">
          <a:xfrm>
            <a:off x="1143000" y="3943350"/>
            <a:ext cx="77724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65" tIns="46034" rIns="92065" bIns="46034"/>
          <a:lstStyle/>
          <a:p>
            <a:pPr marL="341313" indent="-341313" defTabSz="912813" eaLnBrk="0">
              <a:spcBef>
                <a:spcPct val="20000"/>
              </a:spcBef>
            </a:pPr>
            <a:endParaRPr lang="pt-BR" sz="2800"/>
          </a:p>
        </p:txBody>
      </p:sp>
      <p:sp>
        <p:nvSpPr>
          <p:cNvPr id="7172" name="Título 5"/>
          <p:cNvSpPr>
            <a:spLocks noGrp="1"/>
          </p:cNvSpPr>
          <p:nvPr>
            <p:ph type="title"/>
          </p:nvPr>
        </p:nvSpPr>
        <p:spPr>
          <a:xfrm>
            <a:off x="428625" y="1143000"/>
            <a:ext cx="8229600" cy="785813"/>
          </a:xfrm>
        </p:spPr>
        <p:txBody>
          <a:bodyPr lIns="91430" tIns="45715" rIns="91430" bIns="45715" anchor="t"/>
          <a:lstStyle/>
          <a:p>
            <a:pPr eaLnBrk="1"/>
            <a:r>
              <a:rPr lang="pt-BR" sz="3600" dirty="0" smtClean="0">
                <a:solidFill>
                  <a:schemeClr val="tx1"/>
                </a:solidFill>
                <a:ea typeface="ＭＳ Ｐゴシック" pitchFamily="34" charset="-128"/>
              </a:rPr>
              <a:t>Apoio ao estudante da UAB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UFPB Virtual</a:t>
            </a:r>
            <a:endParaRPr lang="pt-BR" dirty="0"/>
          </a:p>
        </p:txBody>
      </p:sp>
      <p:pic>
        <p:nvPicPr>
          <p:cNvPr id="1026" name="Picture 2" descr="http://portal.virtual.ufpb.br/wordpress/wp-content/themes/ufpbvirtual/images/01_central_da_ufpb_virtu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88840"/>
            <a:ext cx="7239000" cy="165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4.bp.blogspot.com/-gHfG_Ci6wT4/Tr1isSR_whI/AAAAAAAABak/FLKdyWeGQxc/s320/ufpbvirtua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473" y="4365104"/>
            <a:ext cx="2381439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ites.uepb.edu.br/viiienlica/files/2011/10/ufpb-virtua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223741"/>
            <a:ext cx="1981200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8" descr="data:image/jpeg;base64,/9j/4AAQSkZJRgABAQAAAQABAAD/2wCEAAkGBhQSERQUExQWFBUUFxYXGBcUFxQYFhYWFhcYFBcaFRgXHCYfFx0jGhcUHy8gIycpLCwsGB4xNTAqNSYrLCkBCQoKDgwOGg8PGiwkHCQsKSwpKSwtLCksNSwsLCwsKSkqLCwpLCwpLCkqLCopKSwpLCksLCwpKSwsLCwsLCkpLP/AABEIAMwAzAMBIgACEQEDEQH/xAAcAAABBQEBAQAAAAAAAAAAAAAAAwQFBgcCAQj/xABBEAABAwEFBQUFBQYGAwEAAAABAAIDEQQFEiExBkFRYXETIoGR8AcyobHBI0JSgtEUYnKisuEzNEOSwvEVY3Pi/8QAGAEAAwEBAAAAAAAAAAAAAAAAAAIDAQT/xAAqEQACAgICAQMDAwUAAAAAAAAAAQIRAyESMUEEIlFxgfATYfEUkaGx0f/aAAwDAQACEQMRAD8A3FCEIAEIQgAQhCABCEIAELwmmqQfbWjSp6aeZQA4Qoe1bQBu75n9FFWjbnD92vh/+kyi2ZyRbUKmRe02AGj2ubz/ALf3U/dm0tntH+HK0nhXNDi0CaZKIXL3gCpIA5ppLfELdXjwqfklNHqFFnaWD8fwS0V+QO0kb4mnzW0zLHyFyx4IqCCOS6WGghCEACEIQAIQhAAhCEACEIQAIQhAAkJLRnhaKka8G9Tx5JN8xeSGmjRk5w1J3hv1O7rp0KNFAKALQOXR73HEeeg6BMLdMlLyvOOJuKR4aOe/oNT4LN9pPaxBHUMBc7dXf4DTxITIRuievG0aqs3jOqFeXtMtUpOAxxN5tDj8a+t6ebMWO326QH9o+yr3nNa2uVKhoIpvzOg60BopJCtNkm6yySuwxtLjy3dToFN3bsg2Eh88ji8fciJbT+J2o+HirJZ7EIWhrPF28nl+uvQZJB8Se7Mqjqe95CKA4QMh9406u+lExkeTmSSeZqlnRrgsQqARovKJ5ZbIHEYnsjbWmJ7g0V4CpFTyVtseylnLcn4z+IFp8tQsckjUrKdZbfJGase5vQ5eI0Ks11bbaNnH52j+ofp5Jlf+zL4WmRje0jAq7AKSNG84a0eByoeRUA2hAIIIcKgjQjks9sg2jV4pQ4BzSCDoRmCu1nNy32+zuy7zD7zN3UcCtAslrbKwPYatPrPmpSjxKJ2LIQhIaCEIQAIQhAAhCEACZ2qbE7s2mn43DcD90cz8B4JS22nA3LNxNGjiT9BqeiaxNwtpWp1J3knMkrUYL4gBQZAaAKC2i2jFnaQ0Yn0yG4df0+SRvzaXsWFzWlzQCcQBNabo2jN5rlwqsytEgtkjZ3Rlr2g07Q4i3Ea6A0Djx1TJXpCtkffF62q2YjI0tbWhdVx7u4VAAHQZKNbdjWaN8f04KxSxSbsKaQxSOdhwgZ5ncBvIG/kN5oujH7H7kc81zXtYhcOyX7VKG4KtrTQDEdSK7gBmXbhzIB2GwXEyzxiNgAAABoKA00AG5oqaDqTUklONldnRZ4QXCkjhn+43UN673HeeQClpIVPJk5Mrjx8EV6aypnJZlOzPYDhL2B3AvYD5VqkpbIsUh6K8+zriOyFzgOPw4lTUlkTeeLBG93INGn3tdeQPmmsyio37acTqDJjcmirfEnmdf+lB9s5pq0kHi0gf0kFTN4esz9AoO0H1/wBhMuiT7J+6faDaoMi4St/DJUmnJ3vD4rqyXjFJaJGxAtZKDK1h/wBOUCsjW0ywuAJHQKpvd69fQp5cMlLVAf8A2sHg44T1yJS1Wxk30WzCpbZ2+jBJRx+zd73I/iH15JhJFQkcEkWJnsbo1IFeqA2RvPHGY3HvR0pzZu8tPJT65mqdFFsEIQsNBCEIAEITW87RgjNPedRrersq+AqfBADN82N5fubVrf8AkfE5dBzTWaQPLgSRGwVkpqa+6wc3b+VBvQ6QNbwDR8AoW87zdFYhK2KSZziHlkQJc50p7tae61sdCSchVqdilS2pvOS0WgdjK0tGKMxx0NHCgDSRXCGg6ChqSVzFYsAwj7uvGvNS9l2ZEebIsIzIDdzianrmTmupbEQa4dN5Hepvqd6pilxdkckOSpEFJGrRsNs/jl7R47sVDnvkoC0flHePNzeCipLOS8UFWihpveSQGtHVxa3xWnXRd/Ywsj1IFXH8Tzm4+JJT5cqapC4cTW2eXvesVmhfNM4MjYKknyAAGZJNAAMySsv2k21lkqQ4sY73IxkaDfIRmeNNBkOJMz7QLyL5jE5oEEDWvc40OKU5jCP3W08XZLL7ZbjI8uOXAcANB63qEUWm/Av2lTU51409fopu49pZrKQWkvi1dETUEcYyfcPTXgq02RPLPN69egrdk+jbLHMyeNksZxMeKg/Q8CDUEcQmt9RUh/O35O5FV32VXhnPZjo2krOju68DlXCrre1jL4Xga0qNdW57vFS6dFe0Zleg1/R31Kr1qd6z/uFN3q8cv5f7lVy0ycPh/ZV8EfIlr6+n6KY2csuK1Wcf+wOPRlXnr7qirNHU+vXiFfdjrmNXzEaAxt5udQyHwADPFyx9DR7HskSRdCpl9lSD7Mixhvc9p7GZjt1cLv4XZfA0PgtAVBks25XK6LTjhY460oere6fiEmReR4jxCEKQwIQhAAoa956yAbmNr+Z9QPg13mplVC8rXV7zxc7yb3B/TXxTRVsxid5TExvA1LXAdSDRdQ3e6S1QsZa2YLLFhns7CC4yOAwGTPICgoKceNEhYZqytroDiP5c/wBEnsde0TxLaRZzZnzvJka+oe4sLmhzqiorU5JpLwYi2/8AjwkZLt5Lxt9M/ED0XMm0LAaZkrLdGasjbLdoNsY0e7CDK7+I1ZGD49oerArUoLZgYhNMdZpXUrrgj+yaPNrz+ZTdUrHRku3fvmIGpc4yP5lxJaPrToqRLZKevXoqw3xby+0zY8ndo6o4UNKeQATZzQfXrfXyXQlo5m9lde0hdRT0UlabF69es1GyWYgrKNLz7LCTb67jDID4OYfHVa8WrOvZTdJaTIRmIh5yuxU/2MYfzBaQoyey0ejP9tNj5CTLZ2lwObmN1B3loGo5LNTd8rn4OzfirSmF1a9KVX0VReELVMxwRlezWwMpo6UGMa50xDoN7ueg5nJX6KwNY1rGDC1ooANwUoWqjbdbXuiPYQGkn33jVgP3W/vbyd3y23JhqKJi322GI0lljYeDnAHy1XFnljlBMUjJANcDg6ldKgZjxWTsgJJJJJOZJzJPM793kncLHMIfE4skbm1w+TuIyoQU/ETmac6yqR2eybI38L6+DgHfOqjNmb3Fss7ZKYXglkjR917dacjkR1UtdzcMsg4tYfi5v0CR9FESaEIUxgQhCAOZH0BPAE+Szm12jMdB5kYj8Sr9er6QSngx/wDSVmttd9o4cCR5ZfRVxoSQnbLW5sUpa8RuMbg17tGucMLSehIKiLmvF5jGOXE8ZOcNHO3nKmWiZ7Z2pjbO4SAljgA4N1IxN08aKvXHeVIstKkDoAAFWEFLJTIznxi2i+G85BnirTNeWS+8T8RzoHvPDuNL/oqo+8iRkaFP7ibjleBo5gb0dJLHGfMOcty4WtroMWVS77NmuaLsrPCz8MbAeuEE/ElPRKo19pzPUrptoXPR0WZl7SroMFq7Zo+zn71dwkHvg9TR3ieCrEdsp69eituvGxx2iN0UrcTXeYI0LTuIWdXn7NJmOPYkTN3Zhr/EOy8iniyUolfZaa+vXNPbuu3tngUJFRUDUk6Nbzdp5nQFSV2eze0uP2gbE3eXOaT4BpK0LZ/ZqKygEd54r3jurrTmePhkMlrmYoEjcF19hCGmmNxxPI0xmlQOQADRyAVW2k28fjMNkp3TR0pFcxqIwcjTia8uKnNrrzMNkkLTRz6RtPAvyJ8G4j4KlXJZImBzpXYWsYXGnvGm4KSXksOLvt1tri7d5PB1CPIiivVx3t2zDiGF7feA0PAjks4ufaIvc2SMOwYi1zHGuQIr0NHAinArR7Jd+CTENCCPDX6BDBC183gIIJJT9xpPU7h50WFy2svcXONXOJJPEk1J86+a072sWssu80+/JG3wqX/8ViJvBPDSJz2yxNtQXf7Yq223pdtrVLJ0aX7M56WmeP7ssTJvzBxYfmPJaBE2k5/+Y/rKoHs0s9bQ1/Cy0P5piR8GlaEwfbu5MYPNzioy7LrodoQhIMCEIQAxvz/LTf8Azf8AIrNbb/iP/jd/UVp16MrBKOLHj+UrMbaftHHiSfPP6q2InMpe3kzw1oZQmmh01z+SpF2W4iIDSlTUAurV1AHCumWozVx9obAQ3E4sFG5jjV1FR7uutr4w6rgTXMHgVSMXKdR7r6EZyjGPu6sl33qGsLjoNw48FafZdeXbzOypSWy89ZcX/FUR9yuoQJDQ5nEN4V39k8Bjkcw4f8aynEK4j9oW0dXroq55Za619ieCOK9O2a4LSlG2lRgkXvbKFHUSzbSlG2lRDJCTQZpheW1DIataBI8a59xpzyqM3HLdQLKC6Lay0JZloWV2nb+0A91zByEbKfEE8N6lNnvaQ2V4jnDY3Gga9tQwng4H3OtadErQKVlt2nh7SJo/DI0/Bw+qqd+Xa4YDQ9m5jo3EZ4STVpPL9Fcy+oIKcWRg5LOhiu7D7NxtYADjNS4kDujFSufRoAHVXwlIMtDWigp0C57aqV7NK77TrCZbulpqwsf4NdQ/AlYFNYivp+Vge1zXCrXAtI4gihWM7S7Kussha4VYT3H7nDhydxHJPH4En8lCbEQndljc5wa0Vc4gADUk5AKXfdddArhsT7P3OeJJBhGnAgHUN/eIy/dBO+gGvQq2XPYC6uzhc/8AHhY08Y4hgDujnY3Dk4KwWbOSU82t8m1+ZS8cYaAGgAAAADQAZABIXbmzF+NzneBOXwopFR0hCFhoIQhAHjm1BHFZXeMWF9OQH+3uf8Vqqz7a2yYJnHcTXwf3h/MJPIKuN7EmZ7tfZg9rqtDsMeINO8tJNBzpWipdwRkwN7pIqakUNM/vDUDnotFtkjRaG42l7cIq0akVKx+y3hhaM6FjXU5lzq58dd/BVjJxnadfUhKHOFMthgU9sZRkrzvHYvPGkc8f0JVDffTzZ35jEHNbUZHC4En5UrzU17Nbrc+Z8hdhBjkjaDrI57cIpya4sNfBW9V6uEYpPzW/roh6f0s+Td9Gxz5OcODiPIrkOXkk2PC8aSNY/wD3tDvmSvYWYnAcSAoHYRm0d89hGGNNJJRUne2M5ZcC4/Ac1SJrb6+P6ru/7z7a0Sv3FxA5Nb3G/ANUU6T168QssV7PZ5yfXh9AubPCXH164hexRYj69afJTVisdBX16PwKxKwbov8Asde5msrcRq+I9k4nUgCrCeeHL8qsMcqpGwru/a27vsXePeGiuMPrkN5KKHRIxSKOte2tliNHS4j+41zgPHQ+FVDXreRlBa0/Zjr3+btB0FVUbws2fr19OqONmOddGq3NtNZ7VXsZA4jVpBa8fldmRzFQpWSNr24XtDmnUOAI8isAAfG8PjcWPYatcMiD6/utl2Vv/wDa7MyWlHZteBue3WnI5Hx5JXGhoyskrLcVnjNWQxtPENHw4KRaU3a9KNclYx5bpCIzTV3dHV2Q+dU4jjDQANAAB0GSYSy1kaNzO8epyb8MR8k9ZLVKzRRCELABCEIAFXdsLuxsDxqO6fEgt/my/MrEk7RAHsc12jgQfFanTsxqzCbxneydz2EB0ceLPkKqg3PZgbO2oB1OYHEq6bZvY2S3YveYHtaW6F7WkfE7uqpt0ztbG1uLMAVaRpXOoO8fFdmGaU9nHmi5Q18nj7ridqwDmMqeSjyx1mcySNzwGuB1IoWkOoRvBpWvJTVsmawYiafXomTbyik7tddzh+uSvmx4pqtJkcGTLDatr7/c2a7LSJIGlujSQP4H/bR+GF+H8id2euLLWhp1oafGipHs2vztMcLtzjGPNz4fiZI/zMV2hfhcDwIK5F8Hdd7MbsVr7SNruIz6jJ36pdoqfXrmo+8rMbFb57O7JhfVh3YXd+Nw5Fpap2wWSp9euYSLZktDq77H69cdylX0aPXrqF7DEGj1pv8ADluRZoTLIGgYsxl+In3W868dwBO5U6J9lh2IshbHO8imN7Gj8jS4+RcApW/7X2cIaPeldh54G5u8zhHmnlisYjjbGDXCMz+JxNXu8XE+FFCbWv8AtYW7hGTu1LzyPALCr0jizM7v/X9ymNug9c/18ypOyju8uenxoPmm9tZ69f2CwQrk8CtfsukINqj3VjeOpxNPyCr1pb69euCtfs/seEzv4iFvjRzz8HNRI2HZdGuXTpQASdBmkwUwvG1VIYN2bvoPr5JGWFrPITUnVxqfoPAJ5FIoyKRO4nqRpKxPqlU3swyThAAhCEAC4nlDWucdGgk9AKrtRV/2vCwMGZedP3RmUGN0Yttnc1p/Ynd1p/a5iTT364i8inCoy681nc9yzsbR0bga1NQaUAoFu943tE619m1pc2JoJJ3OIqfp5Lozwv3A9OCtBsk3xMBtljkMce8gOBFcxnUV8E6bZY2RMBa7G57auoc2nWnIfNbDaIrE40cGV6D5hN5dl7IWlwIHChyzySZoPI7spimoePxmX7KQyMk7ZpcGOc4EDhXJw5tcAR0WzWS1CZgkFKnJ4GgkHveBycOTuSg7Jc0LY5O4QImudU6OzJFOZUVs3fZs8mF9Sx2TuPEEfvNNSOIJG8J4KkK3bJTbfYhtvjBaQy0RijHHJr21J7N53CpJDt1TXI5VK4orRZ3Cz2yCRjhkx5a4scNwL21HRwK1ljQQCCCCAQRoQdCE6he4aEjoSm47tB2qZSILmmmyYx1N7nDC3rU0APMaq1XLcDbONcTzq7cK6hvXefDIayeZ1JPVKtYtMUaOWMVf2xs3ehk3Ucw9QcQ3jc5WdrUleF3iaMsdlWhB/C4aH5g8igZq0Viwaevp+qTtg9ev7lc2qb9lOGUEO3akO5tJyITH9tktDsMbDz3+Z3JHJIRRbOG2fE7P3Rm6muEa05nQcyFoNxWAxQgOAD3EveBoHO+6OTWhrfyqMuHZvBR8mrTUNO9w0c7hT7reOZzoBM263tibiceg3kre+x1Gj2324RtrvOg+vRQkUlTUmpKjp7wdK8uPgOA4J5ZGEqUnY5JwuUpY4SUhYLvO9TcMIASgdRsoF2hCABCE3t1uZCwveaAeZPADeUA3R5eFvbCwvechoN5O4DmqtfG0ws0JtMjm43HAxmri46ADzJ6Jtfl7YGfttrAZZ4/da406UGrnO5LLLys0t6TG1SOdZWH/AC0TSKtYPvGv3jkcs/ABPCDnLjHsjLIornLouUVkZniqJJKukJ1zzI6mtPFMJrodhmex1MqAA6YiNOgyVaFgvCH3J2TDhIC1x8cx8UM2ktMIImsz6fiYcTQda91UUM+JVKI+TP6XLX6b3+/55H1mujs43PkxPcQQwDTFWg6nf4KMtZmNoigYS5tBJMRXKmZHxp4hSNl2/jc2hObWkAEZiuvieKu2zlzNjh7ckdrPSraAuAObW8uPlwXJCMuTbZecopUittlkla5rQ4tyBG/jp4KJttyy7opP9jv0Wu2fY2LAA4Au1J5nVNLVsIx2QJ6AldKyfsc6h8lD2Xvuaz/Zzxv7HM4nChZXUtxUrzbv663+yva9ocxwc06Eaf2PJV+3eywHPVNrFsrarIawuNN7Tm09QhZBqLm1iVa1Qlmv17cpoXNPFneHlqFJw3tE774BO52R+Ke7AeBq7ASQtbPxt/3BBt8Y++3wNfkgBZ8YcMLgHDg4AjyOS6jjDRRoDRwaAB8AmUl6D7rHO8KDzP6JnNHaZsv8Np3N180raRote20McOQ7z/wj6qrSSS2h+J1TwG4dFZbHsaAauzPNT1kuNjNym5WaVa7dnnHUKz2G5w1STIgNF2lA5YwBdIQgAQhCAIW3bTsDuzhHayHKgNGg83foqZtTtbFYnYrfWWYj7KCNwrnkMLRoK/ePxWh2u64pffja7mRn5jNZ1ffsHs8khms9ons8xNcRd2orx7xDv5lretCKNv3dGXXjec1snbJahRjSXR2UE4WDjKXZN5udny3KSse0zzKQKGNh7R5wkNY0DMtrmBuFc3J1e/spvazg4BDa261YcMnKrXUqelVUbbbJbLG+GeGaBz3AubKwhrwM83HN2Y3DxTYsrgqnFP8A74L+rx4ZV+i399V8/V/4LFDtFabbLgskWAVpiIBpXTE491p5a9U7fNPBjM8kckcRAlIDcLSdGh4953IcFV4NoIWRDDibhJc4scGyPe4Z5/6bcyO6CdB3aVVl2P2XfaWxyW1r2WJnfis7RQSE545ODeuZ6ZmC9V6ueRu6X5+VXnfwZ/S+kxxqlJ+f5X+/7fI+2V2dda5ReFoipZY/8vE6gxgf6jxvFdBoegz0i6bIHO7Y9wH/AA2an+I/RcXfdHb97OOzg91pOb6cBoArPZrKAO62n7x1XRKbk232csIJJKPSPIYnkZ5D4p1G3LIL1kIHNKKZc8DV4Ywdy6QgBB1iYdwSTrrjP3R5J4hADD/w0X4G+QSzbvYNwTlCAEW2Vo3JQRgbl0hAAhCEACEIQAIQhAAhCEACEIQAJG1WRkjS2RjXtOrXtDmnqDkUshAFMtnshux8gkFmbG8Go7OoZXWpZ7p6UopZmzJJAllMjG5hmECp4vp7ynULbFcU+xOOADQJRCFgwIQhAAhCEACEIQAIQhAAhCEACEIQAIQhAAhCEACEIQ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10" descr="data:image/jpeg;base64,/9j/4AAQSkZJRgABAQAAAQABAAD/2wCEAAkGBhQSERQUExQWFBUUFxYXGBcUFxQYFhYWFhcYFBcaFRgXHCYfFx0jGhcUHy8gIycpLCwsGB4xNTAqNSYrLCkBCQoKDgwOGg8PGiwkHCQsKSwpKSwtLCksNSwsLCwsKSkqLCwpLCwpLCkqLCopKSwpLCksLCwpKSwsLCwsLCkpLP/AABEIAMwAzAMBIgACEQEDEQH/xAAcAAABBQEBAQAAAAAAAAAAAAAAAwQFBgcCAQj/xABBEAABAwEFBQUFBQYGAwEAAAABAAIDEQQFEiExBkFRYXETIoGR8AcyobHBI0JSgtEUYnKisuEzNEOSwvEVY3Pi/8QAGAEAAwEBAAAAAAAAAAAAAAAAAAIDAQT/xAAqEQACAgICAQMDAwUAAAAAAAAAAQIRAyESMUEEIlFxgfATYfEUkaGx0f/aAAwDAQACEQMRAD8A3FCEIAEIQgAQhCABCEIAELwmmqQfbWjSp6aeZQA4Qoe1bQBu75n9FFWjbnD92vh/+kyi2ZyRbUKmRe02AGj2ubz/ALf3U/dm0tntH+HK0nhXNDi0CaZKIXL3gCpIA5ppLfELdXjwqfklNHqFFnaWD8fwS0V+QO0kb4mnzW0zLHyFyx4IqCCOS6WGghCEACEIQAIQhAAhCEACEIQAIQhAAkJLRnhaKka8G9Tx5JN8xeSGmjRk5w1J3hv1O7rp0KNFAKALQOXR73HEeeg6BMLdMlLyvOOJuKR4aOe/oNT4LN9pPaxBHUMBc7dXf4DTxITIRuievG0aqs3jOqFeXtMtUpOAxxN5tDj8a+t6ebMWO326QH9o+yr3nNa2uVKhoIpvzOg60BopJCtNkm6yySuwxtLjy3dToFN3bsg2Eh88ji8fciJbT+J2o+HirJZ7EIWhrPF28nl+uvQZJB8Se7Mqjqe95CKA4QMh9406u+lExkeTmSSeZqlnRrgsQqARovKJ5ZbIHEYnsjbWmJ7g0V4CpFTyVtseylnLcn4z+IFp8tQsckjUrKdZbfJGase5vQ5eI0Ks11bbaNnH52j+ofp5Jlf+zL4WmRje0jAq7AKSNG84a0eByoeRUA2hAIIIcKgjQjks9sg2jV4pQ4BzSCDoRmCu1nNy32+zuy7zD7zN3UcCtAslrbKwPYatPrPmpSjxKJ2LIQhIaCEIQAIQhAAhCEACZ2qbE7s2mn43DcD90cz8B4JS22nA3LNxNGjiT9BqeiaxNwtpWp1J3knMkrUYL4gBQZAaAKC2i2jFnaQ0Yn0yG4df0+SRvzaXsWFzWlzQCcQBNabo2jN5rlwqsytEgtkjZ3Rlr2g07Q4i3Ea6A0Djx1TJXpCtkffF62q2YjI0tbWhdVx7u4VAAHQZKNbdjWaN8f04KxSxSbsKaQxSOdhwgZ5ncBvIG/kN5oujH7H7kc81zXtYhcOyX7VKG4KtrTQDEdSK7gBmXbhzIB2GwXEyzxiNgAAABoKA00AG5oqaDqTUklONldnRZ4QXCkjhn+43UN673HeeQClpIVPJk5Mrjx8EV6aypnJZlOzPYDhL2B3AvYD5VqkpbIsUh6K8+zriOyFzgOPw4lTUlkTeeLBG93INGn3tdeQPmmsyio37acTqDJjcmirfEnmdf+lB9s5pq0kHi0gf0kFTN4esz9AoO0H1/wBhMuiT7J+6faDaoMi4St/DJUmnJ3vD4rqyXjFJaJGxAtZKDK1h/wBOUCsjW0ywuAJHQKpvd69fQp5cMlLVAf8A2sHg44T1yJS1Wxk30WzCpbZ2+jBJRx+zd73I/iH15JhJFQkcEkWJnsbo1IFeqA2RvPHGY3HvR0pzZu8tPJT65mqdFFsEIQsNBCEIAEITW87RgjNPedRrersq+AqfBADN82N5fubVrf8AkfE5dBzTWaQPLgSRGwVkpqa+6wc3b+VBvQ6QNbwDR8AoW87zdFYhK2KSZziHlkQJc50p7tae61sdCSchVqdilS2pvOS0WgdjK0tGKMxx0NHCgDSRXCGg6ChqSVzFYsAwj7uvGvNS9l2ZEebIsIzIDdzianrmTmupbEQa4dN5Hepvqd6pilxdkckOSpEFJGrRsNs/jl7R47sVDnvkoC0flHePNzeCipLOS8UFWihpveSQGtHVxa3xWnXRd/Ywsj1IFXH8Tzm4+JJT5cqapC4cTW2eXvesVmhfNM4MjYKknyAAGZJNAAMySsv2k21lkqQ4sY73IxkaDfIRmeNNBkOJMz7QLyL5jE5oEEDWvc40OKU5jCP3W08XZLL7ZbjI8uOXAcANB63qEUWm/Av2lTU51409fopu49pZrKQWkvi1dETUEcYyfcPTXgq02RPLPN69egrdk+jbLHMyeNksZxMeKg/Q8CDUEcQmt9RUh/O35O5FV32VXhnPZjo2krOju68DlXCrre1jL4Xga0qNdW57vFS6dFe0Zleg1/R31Kr1qd6z/uFN3q8cv5f7lVy0ycPh/ZV8EfIlr6+n6KY2csuK1Wcf+wOPRlXnr7qirNHU+vXiFfdjrmNXzEaAxt5udQyHwADPFyx9DR7HskSRdCpl9lSD7Mixhvc9p7GZjt1cLv4XZfA0PgtAVBks25XK6LTjhY460oere6fiEmReR4jxCEKQwIQhAAoa956yAbmNr+Z9QPg13mplVC8rXV7zxc7yb3B/TXxTRVsxid5TExvA1LXAdSDRdQ3e6S1QsZa2YLLFhns7CC4yOAwGTPICgoKceNEhYZqytroDiP5c/wBEnsde0TxLaRZzZnzvJka+oe4sLmhzqiorU5JpLwYi2/8AjwkZLt5Lxt9M/ED0XMm0LAaZkrLdGasjbLdoNsY0e7CDK7+I1ZGD49oerArUoLZgYhNMdZpXUrrgj+yaPNrz+ZTdUrHRku3fvmIGpc4yP5lxJaPrToqRLZKevXoqw3xby+0zY8ndo6o4UNKeQATZzQfXrfXyXQlo5m9lde0hdRT0UlabF69es1GyWYgrKNLz7LCTb67jDID4OYfHVa8WrOvZTdJaTIRmIh5yuxU/2MYfzBaQoyey0ejP9tNj5CTLZ2lwObmN1B3loGo5LNTd8rn4OzfirSmF1a9KVX0VReELVMxwRlezWwMpo6UGMa50xDoN7ueg5nJX6KwNY1rGDC1ooANwUoWqjbdbXuiPYQGkn33jVgP3W/vbyd3y23JhqKJi322GI0lljYeDnAHy1XFnljlBMUjJANcDg6ldKgZjxWTsgJJJJJOZJzJPM793kncLHMIfE4skbm1w+TuIyoQU/ETmac6yqR2eybI38L6+DgHfOqjNmb3Fss7ZKYXglkjR917dacjkR1UtdzcMsg4tYfi5v0CR9FESaEIUxgQhCAOZH0BPAE+Szm12jMdB5kYj8Sr9er6QSngx/wDSVmttd9o4cCR5ZfRVxoSQnbLW5sUpa8RuMbg17tGucMLSehIKiLmvF5jGOXE8ZOcNHO3nKmWiZ7Z2pjbO4SAljgA4N1IxN08aKvXHeVIstKkDoAAFWEFLJTIznxi2i+G85BnirTNeWS+8T8RzoHvPDuNL/oqo+8iRkaFP7ibjleBo5gb0dJLHGfMOcty4WtroMWVS77NmuaLsrPCz8MbAeuEE/ElPRKo19pzPUrptoXPR0WZl7SroMFq7Zo+zn71dwkHvg9TR3ieCrEdsp69eituvGxx2iN0UrcTXeYI0LTuIWdXn7NJmOPYkTN3Zhr/EOy8iniyUolfZaa+vXNPbuu3tngUJFRUDUk6Nbzdp5nQFSV2eze0uP2gbE3eXOaT4BpK0LZ/ZqKygEd54r3jurrTmePhkMlrmYoEjcF19hCGmmNxxPI0xmlQOQADRyAVW2k28fjMNkp3TR0pFcxqIwcjTia8uKnNrrzMNkkLTRz6RtPAvyJ8G4j4KlXJZImBzpXYWsYXGnvGm4KSXksOLvt1tri7d5PB1CPIiivVx3t2zDiGF7feA0PAjks4ufaIvc2SMOwYi1zHGuQIr0NHAinArR7Jd+CTENCCPDX6BDBC183gIIJJT9xpPU7h50WFy2svcXONXOJJPEk1J86+a072sWssu80+/JG3wqX/8ViJvBPDSJz2yxNtQXf7Yq223pdtrVLJ0aX7M56WmeP7ssTJvzBxYfmPJaBE2k5/+Y/rKoHs0s9bQ1/Cy0P5piR8GlaEwfbu5MYPNzioy7LrodoQhIMCEIQAxvz/LTf8Azf8AIrNbb/iP/jd/UVp16MrBKOLHj+UrMbaftHHiSfPP6q2InMpe3kzw1oZQmmh01z+SpF2W4iIDSlTUAurV1AHCumWozVx9obAQ3E4sFG5jjV1FR7uutr4w6rgTXMHgVSMXKdR7r6EZyjGPu6sl33qGsLjoNw48FafZdeXbzOypSWy89ZcX/FUR9yuoQJDQ5nEN4V39k8Bjkcw4f8aynEK4j9oW0dXroq55Za619ieCOK9O2a4LSlG2lRgkXvbKFHUSzbSlG2lRDJCTQZpheW1DIataBI8a59xpzyqM3HLdQLKC6Lay0JZloWV2nb+0A91zByEbKfEE8N6lNnvaQ2V4jnDY3Gga9tQwng4H3OtadErQKVlt2nh7SJo/DI0/Bw+qqd+Xa4YDQ9m5jo3EZ4STVpPL9Fcy+oIKcWRg5LOhiu7D7NxtYADjNS4kDujFSufRoAHVXwlIMtDWigp0C57aqV7NK77TrCZbulpqwsf4NdQ/AlYFNYivp+Vge1zXCrXAtI4gihWM7S7Kussha4VYT3H7nDhydxHJPH4En8lCbEQndljc5wa0Vc4gADUk5AKXfdddArhsT7P3OeJJBhGnAgHUN/eIy/dBO+gGvQq2XPYC6uzhc/8AHhY08Y4hgDujnY3Dk4KwWbOSU82t8m1+ZS8cYaAGgAAAADQAZABIXbmzF+NzneBOXwopFR0hCFhoIQhAHjm1BHFZXeMWF9OQH+3uf8Vqqz7a2yYJnHcTXwf3h/MJPIKuN7EmZ7tfZg9rqtDsMeINO8tJNBzpWipdwRkwN7pIqakUNM/vDUDnotFtkjRaG42l7cIq0akVKx+y3hhaM6FjXU5lzq58dd/BVjJxnadfUhKHOFMthgU9sZRkrzvHYvPGkc8f0JVDffTzZ35jEHNbUZHC4En5UrzU17Nbrc+Z8hdhBjkjaDrI57cIpya4sNfBW9V6uEYpPzW/roh6f0s+Td9Gxz5OcODiPIrkOXkk2PC8aSNY/wD3tDvmSvYWYnAcSAoHYRm0d89hGGNNJJRUne2M5ZcC4/Ac1SJrb6+P6ru/7z7a0Sv3FxA5Nb3G/ANUU6T168QssV7PZ5yfXh9AubPCXH164hexRYj69afJTVisdBX16PwKxKwbov8Asde5msrcRq+I9k4nUgCrCeeHL8qsMcqpGwru/a27vsXePeGiuMPrkN5KKHRIxSKOte2tliNHS4j+41zgPHQ+FVDXreRlBa0/Zjr3+btB0FVUbws2fr19OqONmOddGq3NtNZ7VXsZA4jVpBa8fldmRzFQpWSNr24XtDmnUOAI8isAAfG8PjcWPYatcMiD6/utl2Vv/wDa7MyWlHZteBue3WnI5Hx5JXGhoyskrLcVnjNWQxtPENHw4KRaU3a9KNclYx5bpCIzTV3dHV2Q+dU4jjDQANAAB0GSYSy1kaNzO8epyb8MR8k9ZLVKzRRCELABCEIAFXdsLuxsDxqO6fEgt/my/MrEk7RAHsc12jgQfFanTsxqzCbxneydz2EB0ceLPkKqg3PZgbO2oB1OYHEq6bZvY2S3YveYHtaW6F7WkfE7uqpt0ztbG1uLMAVaRpXOoO8fFdmGaU9nHmi5Q18nj7ridqwDmMqeSjyx1mcySNzwGuB1IoWkOoRvBpWvJTVsmawYiafXomTbyik7tddzh+uSvmx4pqtJkcGTLDatr7/c2a7LSJIGlujSQP4H/bR+GF+H8id2euLLWhp1oafGipHs2vztMcLtzjGPNz4fiZI/zMV2hfhcDwIK5F8Hdd7MbsVr7SNruIz6jJ36pdoqfXrmo+8rMbFb57O7JhfVh3YXd+Nw5Fpap2wWSp9euYSLZktDq77H69cdylX0aPXrqF7DEGj1pv8ADluRZoTLIGgYsxl+In3W868dwBO5U6J9lh2IshbHO8imN7Gj8jS4+RcApW/7X2cIaPeldh54G5u8zhHmnlisYjjbGDXCMz+JxNXu8XE+FFCbWv8AtYW7hGTu1LzyPALCr0jizM7v/X9ymNug9c/18ypOyju8uenxoPmm9tZ69f2CwQrk8CtfsukINqj3VjeOpxNPyCr1pb69euCtfs/seEzv4iFvjRzz8HNRI2HZdGuXTpQASdBmkwUwvG1VIYN2bvoPr5JGWFrPITUnVxqfoPAJ5FIoyKRO4nqRpKxPqlU3swyThAAhCEAC4nlDWucdGgk9AKrtRV/2vCwMGZedP3RmUGN0Yttnc1p/Ynd1p/a5iTT364i8inCoy681nc9yzsbR0bga1NQaUAoFu943tE619m1pc2JoJJ3OIqfp5Lozwv3A9OCtBsk3xMBtljkMce8gOBFcxnUV8E6bZY2RMBa7G57auoc2nWnIfNbDaIrE40cGV6D5hN5dl7IWlwIHChyzySZoPI7spimoePxmX7KQyMk7ZpcGOc4EDhXJw5tcAR0WzWS1CZgkFKnJ4GgkHveBycOTuSg7Jc0LY5O4QImudU6OzJFOZUVs3fZs8mF9Sx2TuPEEfvNNSOIJG8J4KkK3bJTbfYhtvjBaQy0RijHHJr21J7N53CpJDt1TXI5VK4orRZ3Cz2yCRjhkx5a4scNwL21HRwK1ljQQCCCCAQRoQdCE6he4aEjoSm47tB2qZSILmmmyYx1N7nDC3rU0APMaq1XLcDbONcTzq7cK6hvXefDIayeZ1JPVKtYtMUaOWMVf2xs3ehk3Ucw9QcQ3jc5WdrUleF3iaMsdlWhB/C4aH5g8igZq0Viwaevp+qTtg9ev7lc2qb9lOGUEO3akO5tJyITH9tktDsMbDz3+Z3JHJIRRbOG2fE7P3Rm6muEa05nQcyFoNxWAxQgOAD3EveBoHO+6OTWhrfyqMuHZvBR8mrTUNO9w0c7hT7reOZzoBM263tibiceg3kre+x1Gj2324RtrvOg+vRQkUlTUmpKjp7wdK8uPgOA4J5ZGEqUnY5JwuUpY4SUhYLvO9TcMIASgdRsoF2hCABCE3t1uZCwveaAeZPADeUA3R5eFvbCwvechoN5O4DmqtfG0ws0JtMjm43HAxmri46ADzJ6Jtfl7YGfttrAZZ4/da406UGrnO5LLLys0t6TG1SOdZWH/AC0TSKtYPvGv3jkcs/ABPCDnLjHsjLIornLouUVkZniqJJKukJ1zzI6mtPFMJrodhmex1MqAA6YiNOgyVaFgvCH3J2TDhIC1x8cx8UM2ktMIImsz6fiYcTQda91UUM+JVKI+TP6XLX6b3+/55H1mujs43PkxPcQQwDTFWg6nf4KMtZmNoigYS5tBJMRXKmZHxp4hSNl2/jc2hObWkAEZiuvieKu2zlzNjh7ckdrPSraAuAObW8uPlwXJCMuTbZecopUittlkla5rQ4tyBG/jp4KJttyy7opP9jv0Wu2fY2LAA4Au1J5nVNLVsIx2QJ6AldKyfsc6h8lD2Xvuaz/Zzxv7HM4nChZXUtxUrzbv663+yva9ocxwc06Eaf2PJV+3eywHPVNrFsrarIawuNN7Tm09QhZBqLm1iVa1Qlmv17cpoXNPFneHlqFJw3tE774BO52R+Ke7AeBq7ASQtbPxt/3BBt8Y++3wNfkgBZ8YcMLgHDg4AjyOS6jjDRRoDRwaAB8AmUl6D7rHO8KDzP6JnNHaZsv8Np3N180raRote20McOQ7z/wj6qrSSS2h+J1TwG4dFZbHsaAauzPNT1kuNjNym5WaVa7dnnHUKz2G5w1STIgNF2lA5YwBdIQgAQhCAIW3bTsDuzhHayHKgNGg83foqZtTtbFYnYrfWWYj7KCNwrnkMLRoK/ePxWh2u64pffja7mRn5jNZ1ffsHs8khms9ons8xNcRd2orx7xDv5lretCKNv3dGXXjec1snbJahRjSXR2UE4WDjKXZN5udny3KSse0zzKQKGNh7R5wkNY0DMtrmBuFc3J1e/spvazg4BDa261YcMnKrXUqelVUbbbJbLG+GeGaBz3AubKwhrwM83HN2Y3DxTYsrgqnFP8A74L+rx4ZV+i399V8/V/4LFDtFabbLgskWAVpiIBpXTE491p5a9U7fNPBjM8kckcRAlIDcLSdGh4953IcFV4NoIWRDDibhJc4scGyPe4Z5/6bcyO6CdB3aVVl2P2XfaWxyW1r2WJnfis7RQSE545ODeuZ6ZmC9V6ueRu6X5+VXnfwZ/S+kxxqlJ+f5X+/7fI+2V2dda5ReFoipZY/8vE6gxgf6jxvFdBoegz0i6bIHO7Y9wH/AA2an+I/RcXfdHb97OOzg91pOb6cBoArPZrKAO62n7x1XRKbk232csIJJKPSPIYnkZ5D4p1G3LIL1kIHNKKZc8DV4Ywdy6QgBB1iYdwSTrrjP3R5J4hADD/w0X4G+QSzbvYNwTlCAEW2Vo3JQRgbl0hAAhCEACEIQAIQhAAhCEACEIQAJG1WRkjS2RjXtOrXtDmnqDkUshAFMtnshux8gkFmbG8Go7OoZXWpZ7p6UopZmzJJAllMjG5hmECp4vp7ynULbFcU+xOOADQJRCFgwIQhAAhCEACEIQAIQhAAhCEACEIQAIQhAAhCEACEIQB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12" descr="data:image/jpeg;base64,/9j/4AAQSkZJRgABAQAAAQABAAD/2wCEAAkGBhQSERQUExQWFBUUFxYXGBcUFxQYFhYWFhcYFBcaFRgXHCYfFx0jGhcUHy8gIycpLCwsGB4xNTAqNSYrLCkBCQoKDgwOGg8PGiwkHCQsKSwpKSwtLCksNSwsLCwsKSkqLCwpLCwpLCkqLCopKSwpLCksLCwpKSwsLCwsLCkpLP/AABEIAMwAzAMBIgACEQEDEQH/xAAcAAABBQEBAQAAAAAAAAAAAAAAAwQFBgcCAQj/xABBEAABAwEFBQUFBQYGAwEAAAABAAIDEQQFEiExBkFRYXETIoGR8AcyobHBI0JSgtEUYnKisuEzNEOSwvEVY3Pi/8QAGAEAAwEBAAAAAAAAAAAAAAAAAAIDAQT/xAAqEQACAgICAQMDAwUAAAAAAAAAAQIRAyESMUEEIlFxgfATYfEUkaGx0f/aAAwDAQACEQMRAD8A3FCEIAEIQgAQhCABCEIAELwmmqQfbWjSp6aeZQA4Qoe1bQBu75n9FFWjbnD92vh/+kyi2ZyRbUKmRe02AGj2ubz/ALf3U/dm0tntH+HK0nhXNDi0CaZKIXL3gCpIA5ppLfELdXjwqfklNHqFFnaWD8fwS0V+QO0kb4mnzW0zLHyFyx4IqCCOS6WGghCEACEIQAIQhAAhCEACEIQAIQhAAkJLRnhaKka8G9Tx5JN8xeSGmjRk5w1J3hv1O7rp0KNFAKALQOXR73HEeeg6BMLdMlLyvOOJuKR4aOe/oNT4LN9pPaxBHUMBc7dXf4DTxITIRuievG0aqs3jOqFeXtMtUpOAxxN5tDj8a+t6ebMWO326QH9o+yr3nNa2uVKhoIpvzOg60BopJCtNkm6yySuwxtLjy3dToFN3bsg2Eh88ji8fciJbT+J2o+HirJZ7EIWhrPF28nl+uvQZJB8Se7Mqjqe95CKA4QMh9406u+lExkeTmSSeZqlnRrgsQqARovKJ5ZbIHEYnsjbWmJ7g0V4CpFTyVtseylnLcn4z+IFp8tQsckjUrKdZbfJGase5vQ5eI0Ks11bbaNnH52j+ofp5Jlf+zL4WmRje0jAq7AKSNG84a0eByoeRUA2hAIIIcKgjQjks9sg2jV4pQ4BzSCDoRmCu1nNy32+zuy7zD7zN3UcCtAslrbKwPYatPrPmpSjxKJ2LIQhIaCEIQAIQhAAhCEACZ2qbE7s2mn43DcD90cz8B4JS22nA3LNxNGjiT9BqeiaxNwtpWp1J3knMkrUYL4gBQZAaAKC2i2jFnaQ0Yn0yG4df0+SRvzaXsWFzWlzQCcQBNabo2jN5rlwqsytEgtkjZ3Rlr2g07Q4i3Ea6A0Djx1TJXpCtkffF62q2YjI0tbWhdVx7u4VAAHQZKNbdjWaN8f04KxSxSbsKaQxSOdhwgZ5ncBvIG/kN5oujH7H7kc81zXtYhcOyX7VKG4KtrTQDEdSK7gBmXbhzIB2GwXEyzxiNgAAABoKA00AG5oqaDqTUklONldnRZ4QXCkjhn+43UN673HeeQClpIVPJk5Mrjx8EV6aypnJZlOzPYDhL2B3AvYD5VqkpbIsUh6K8+zriOyFzgOPw4lTUlkTeeLBG93INGn3tdeQPmmsyio37acTqDJjcmirfEnmdf+lB9s5pq0kHi0gf0kFTN4esz9AoO0H1/wBhMuiT7J+6faDaoMi4St/DJUmnJ3vD4rqyXjFJaJGxAtZKDK1h/wBOUCsjW0ywuAJHQKpvd69fQp5cMlLVAf8A2sHg44T1yJS1Wxk30WzCpbZ2+jBJRx+zd73I/iH15JhJFQkcEkWJnsbo1IFeqA2RvPHGY3HvR0pzZu8tPJT65mqdFFsEIQsNBCEIAEITW87RgjNPedRrersq+AqfBADN82N5fubVrf8AkfE5dBzTWaQPLgSRGwVkpqa+6wc3b+VBvQ6QNbwDR8AoW87zdFYhK2KSZziHlkQJc50p7tae61sdCSchVqdilS2pvOS0WgdjK0tGKMxx0NHCgDSRXCGg6ChqSVzFYsAwj7uvGvNS9l2ZEebIsIzIDdzianrmTmupbEQa4dN5Hepvqd6pilxdkckOSpEFJGrRsNs/jl7R47sVDnvkoC0flHePNzeCipLOS8UFWihpveSQGtHVxa3xWnXRd/Ywsj1IFXH8Tzm4+JJT5cqapC4cTW2eXvesVmhfNM4MjYKknyAAGZJNAAMySsv2k21lkqQ4sY73IxkaDfIRmeNNBkOJMz7QLyL5jE5oEEDWvc40OKU5jCP3W08XZLL7ZbjI8uOXAcANB63qEUWm/Av2lTU51409fopu49pZrKQWkvi1dETUEcYyfcPTXgq02RPLPN69egrdk+jbLHMyeNksZxMeKg/Q8CDUEcQmt9RUh/O35O5FV32VXhnPZjo2krOju68DlXCrre1jL4Xga0qNdW57vFS6dFe0Zleg1/R31Kr1qd6z/uFN3q8cv5f7lVy0ycPh/ZV8EfIlr6+n6KY2csuK1Wcf+wOPRlXnr7qirNHU+vXiFfdjrmNXzEaAxt5udQyHwADPFyx9DR7HskSRdCpl9lSD7Mixhvc9p7GZjt1cLv4XZfA0PgtAVBks25XK6LTjhY460oere6fiEmReR4jxCEKQwIQhAAoa956yAbmNr+Z9QPg13mplVC8rXV7zxc7yb3B/TXxTRVsxid5TExvA1LXAdSDRdQ3e6S1QsZa2YLLFhns7CC4yOAwGTPICgoKceNEhYZqytroDiP5c/wBEnsde0TxLaRZzZnzvJka+oe4sLmhzqiorU5JpLwYi2/8AjwkZLt5Lxt9M/ED0XMm0LAaZkrLdGasjbLdoNsY0e7CDK7+I1ZGD49oerArUoLZgYhNMdZpXUrrgj+yaPNrz+ZTdUrHRku3fvmIGpc4yP5lxJaPrToqRLZKevXoqw3xby+0zY8ndo6o4UNKeQATZzQfXrfXyXQlo5m9lde0hdRT0UlabF69es1GyWYgrKNLz7LCTb67jDID4OYfHVa8WrOvZTdJaTIRmIh5yuxU/2MYfzBaQoyey0ejP9tNj5CTLZ2lwObmN1B3loGo5LNTd8rn4OzfirSmF1a9KVX0VReELVMxwRlezWwMpo6UGMa50xDoN7ueg5nJX6KwNY1rGDC1ooANwUoWqjbdbXuiPYQGkn33jVgP3W/vbyd3y23JhqKJi322GI0lljYeDnAHy1XFnljlBMUjJANcDg6ldKgZjxWTsgJJJJJOZJzJPM793kncLHMIfE4skbm1w+TuIyoQU/ETmac6yqR2eybI38L6+DgHfOqjNmb3Fss7ZKYXglkjR917dacjkR1UtdzcMsg4tYfi5v0CR9FESaEIUxgQhCAOZH0BPAE+Szm12jMdB5kYj8Sr9er6QSngx/wDSVmttd9o4cCR5ZfRVxoSQnbLW5sUpa8RuMbg17tGucMLSehIKiLmvF5jGOXE8ZOcNHO3nKmWiZ7Z2pjbO4SAljgA4N1IxN08aKvXHeVIstKkDoAAFWEFLJTIznxi2i+G85BnirTNeWS+8T8RzoHvPDuNL/oqo+8iRkaFP7ibjleBo5gb0dJLHGfMOcty4WtroMWVS77NmuaLsrPCz8MbAeuEE/ElPRKo19pzPUrptoXPR0WZl7SroMFq7Zo+zn71dwkHvg9TR3ieCrEdsp69eituvGxx2iN0UrcTXeYI0LTuIWdXn7NJmOPYkTN3Zhr/EOy8iniyUolfZaa+vXNPbuu3tngUJFRUDUk6Nbzdp5nQFSV2eze0uP2gbE3eXOaT4BpK0LZ/ZqKygEd54r3jurrTmePhkMlrmYoEjcF19hCGmmNxxPI0xmlQOQADRyAVW2k28fjMNkp3TR0pFcxqIwcjTia8uKnNrrzMNkkLTRz6RtPAvyJ8G4j4KlXJZImBzpXYWsYXGnvGm4KSXksOLvt1tri7d5PB1CPIiivVx3t2zDiGF7feA0PAjks4ufaIvc2SMOwYi1zHGuQIr0NHAinArR7Jd+CTENCCPDX6BDBC183gIIJJT9xpPU7h50WFy2svcXONXOJJPEk1J86+a072sWssu80+/JG3wqX/8ViJvBPDSJz2yxNtQXf7Yq223pdtrVLJ0aX7M56WmeP7ssTJvzBxYfmPJaBE2k5/+Y/rKoHs0s9bQ1/Cy0P5piR8GlaEwfbu5MYPNzioy7LrodoQhIMCEIQAxvz/LTf8Azf8AIrNbb/iP/jd/UVp16MrBKOLHj+UrMbaftHHiSfPP6q2InMpe3kzw1oZQmmh01z+SpF2W4iIDSlTUAurV1AHCumWozVx9obAQ3E4sFG5jjV1FR7uutr4w6rgTXMHgVSMXKdR7r6EZyjGPu6sl33qGsLjoNw48FafZdeXbzOypSWy89ZcX/FUR9yuoQJDQ5nEN4V39k8Bjkcw4f8aynEK4j9oW0dXroq55Za619ieCOK9O2a4LSlG2lRgkXvbKFHUSzbSlG2lRDJCTQZpheW1DIataBI8a59xpzyqM3HLdQLKC6Lay0JZloWV2nb+0A91zByEbKfEE8N6lNnvaQ2V4jnDY3Gga9tQwng4H3OtadErQKVlt2nh7SJo/DI0/Bw+qqd+Xa4YDQ9m5jo3EZ4STVpPL9Fcy+oIKcWRg5LOhiu7D7NxtYADjNS4kDujFSufRoAHVXwlIMtDWigp0C57aqV7NK77TrCZbulpqwsf4NdQ/AlYFNYivp+Vge1zXCrXAtI4gihWM7S7Kussha4VYT3H7nDhydxHJPH4En8lCbEQndljc5wa0Vc4gADUk5AKXfdddArhsT7P3OeJJBhGnAgHUN/eIy/dBO+gGvQq2XPYC6uzhc/8AHhY08Y4hgDujnY3Dk4KwWbOSU82t8m1+ZS8cYaAGgAAAADQAZABIXbmzF+NzneBOXwopFR0hCFhoIQhAHjm1BHFZXeMWF9OQH+3uf8Vqqz7a2yYJnHcTXwf3h/MJPIKuN7EmZ7tfZg9rqtDsMeINO8tJNBzpWipdwRkwN7pIqakUNM/vDUDnotFtkjRaG42l7cIq0akVKx+y3hhaM6FjXU5lzq58dd/BVjJxnadfUhKHOFMthgU9sZRkrzvHYvPGkc8f0JVDffTzZ35jEHNbUZHC4En5UrzU17Nbrc+Z8hdhBjkjaDrI57cIpya4sNfBW9V6uEYpPzW/roh6f0s+Td9Gxz5OcODiPIrkOXkk2PC8aSNY/wD3tDvmSvYWYnAcSAoHYRm0d89hGGNNJJRUne2M5ZcC4/Ac1SJrb6+P6ru/7z7a0Sv3FxA5Nb3G/ANUU6T168QssV7PZ5yfXh9AubPCXH164hexRYj69afJTVisdBX16PwKxKwbov8Asde5msrcRq+I9k4nUgCrCeeHL8qsMcqpGwru/a27vsXePeGiuMPrkN5KKHRIxSKOte2tliNHS4j+41zgPHQ+FVDXreRlBa0/Zjr3+btB0FVUbws2fr19OqONmOddGq3NtNZ7VXsZA4jVpBa8fldmRzFQpWSNr24XtDmnUOAI8isAAfG8PjcWPYatcMiD6/utl2Vv/wDa7MyWlHZteBue3WnI5Hx5JXGhoyskrLcVnjNWQxtPENHw4KRaU3a9KNclYx5bpCIzTV3dHV2Q+dU4jjDQANAAB0GSYSy1kaNzO8epyb8MR8k9ZLVKzRRCELABCEIAFXdsLuxsDxqO6fEgt/my/MrEk7RAHsc12jgQfFanTsxqzCbxneydz2EB0ceLPkKqg3PZgbO2oB1OYHEq6bZvY2S3YveYHtaW6F7WkfE7uqpt0ztbG1uLMAVaRpXOoO8fFdmGaU9nHmi5Q18nj7ridqwDmMqeSjyx1mcySNzwGuB1IoWkOoRvBpWvJTVsmawYiafXomTbyik7tddzh+uSvmx4pqtJkcGTLDatr7/c2a7LSJIGlujSQP4H/bR+GF+H8id2euLLWhp1oafGipHs2vztMcLtzjGPNz4fiZI/zMV2hfhcDwIK5F8Hdd7MbsVr7SNruIz6jJ36pdoqfXrmo+8rMbFb57O7JhfVh3YXd+Nw5Fpap2wWSp9euYSLZktDq77H69cdylX0aPXrqF7DEGj1pv8ADluRZoTLIGgYsxl+In3W868dwBO5U6J9lh2IshbHO8imN7Gj8jS4+RcApW/7X2cIaPeldh54G5u8zhHmnlisYjjbGDXCMz+JxNXu8XE+FFCbWv8AtYW7hGTu1LzyPALCr0jizM7v/X9ymNug9c/18ypOyju8uenxoPmm9tZ69f2CwQrk8CtfsukINqj3VjeOpxNPyCr1pb69euCtfs/seEzv4iFvjRzz8HNRI2HZdGuXTpQASdBmkwUwvG1VIYN2bvoPr5JGWFrPITUnVxqfoPAJ5FIoyKRO4nqRpKxPqlU3swyThAAhCEAC4nlDWucdGgk9AKrtRV/2vCwMGZedP3RmUGN0Yttnc1p/Ynd1p/a5iTT364i8inCoy681nc9yzsbR0bga1NQaUAoFu943tE619m1pc2JoJJ3OIqfp5Lozwv3A9OCtBsk3xMBtljkMce8gOBFcxnUV8E6bZY2RMBa7G57auoc2nWnIfNbDaIrE40cGV6D5hN5dl7IWlwIHChyzySZoPI7spimoePxmX7KQyMk7ZpcGOc4EDhXJw5tcAR0WzWS1CZgkFKnJ4GgkHveBycOTuSg7Jc0LY5O4QImudU6OzJFOZUVs3fZs8mF9Sx2TuPEEfvNNSOIJG8J4KkK3bJTbfYhtvjBaQy0RijHHJr21J7N53CpJDt1TXI5VK4orRZ3Cz2yCRjhkx5a4scNwL21HRwK1ljQQCCCCAQRoQdCE6he4aEjoSm47tB2qZSILmmmyYx1N7nDC3rU0APMaq1XLcDbONcTzq7cK6hvXefDIayeZ1JPVKtYtMUaOWMVf2xs3ehk3Ucw9QcQ3jc5WdrUleF3iaMsdlWhB/C4aH5g8igZq0Viwaevp+qTtg9ev7lc2qb9lOGUEO3akO5tJyITH9tktDsMbDz3+Z3JHJIRRbOG2fE7P3Rm6muEa05nQcyFoNxWAxQgOAD3EveBoHO+6OTWhrfyqMuHZvBR8mrTUNO9w0c7hT7reOZzoBM263tibiceg3kre+x1Gj2324RtrvOg+vRQkUlTUmpKjp7wdK8uPgOA4J5ZGEqUnY5JwuUpY4SUhYLvO9TcMIASgdRsoF2hCABCE3t1uZCwveaAeZPADeUA3R5eFvbCwvechoN5O4DmqtfG0ws0JtMjm43HAxmri46ADzJ6Jtfl7YGfttrAZZ4/da406UGrnO5LLLys0t6TG1SOdZWH/AC0TSKtYPvGv3jkcs/ABPCDnLjHsjLIornLouUVkZniqJJKukJ1zzI6mtPFMJrodhmex1MqAA6YiNOgyVaFgvCH3J2TDhIC1x8cx8UM2ktMIImsz6fiYcTQda91UUM+JVKI+TP6XLX6b3+/55H1mujs43PkxPcQQwDTFWg6nf4KMtZmNoigYS5tBJMRXKmZHxp4hSNl2/jc2hObWkAEZiuvieKu2zlzNjh7ckdrPSraAuAObW8uPlwXJCMuTbZecopUittlkla5rQ4tyBG/jp4KJttyy7opP9jv0Wu2fY2LAA4Au1J5nVNLVsIx2QJ6AldKyfsc6h8lD2Xvuaz/Zzxv7HM4nChZXUtxUrzbv663+yva9ocxwc06Eaf2PJV+3eywHPVNrFsrarIawuNN7Tm09QhZBqLm1iVa1Qlmv17cpoXNPFneHlqFJw3tE774BO52R+Ke7AeBq7ASQtbPxt/3BBt8Y++3wNfkgBZ8YcMLgHDg4AjyOS6jjDRRoDRwaAB8AmUl6D7rHO8KDzP6JnNHaZsv8Np3N180raRote20McOQ7z/wj6qrSSS2h+J1TwG4dFZbHsaAauzPNT1kuNjNym5WaVa7dnnHUKz2G5w1STIgNF2lA5YwBdIQgAQhCAIW3bTsDuzhHayHKgNGg83foqZtTtbFYnYrfWWYj7KCNwrnkMLRoK/ePxWh2u64pffja7mRn5jNZ1ffsHs8khms9ons8xNcRd2orx7xDv5lretCKNv3dGXXjec1snbJahRjSXR2UE4WDjKXZN5udny3KSse0zzKQKGNh7R5wkNY0DMtrmBuFc3J1e/spvazg4BDa261YcMnKrXUqelVUbbbJbLG+GeGaBz3AubKwhrwM83HN2Y3DxTYsrgqnFP8A74L+rx4ZV+i399V8/V/4LFDtFabbLgskWAVpiIBpXTE491p5a9U7fNPBjM8kckcRAlIDcLSdGh4953IcFV4NoIWRDDibhJc4scGyPe4Z5/6bcyO6CdB3aVVl2P2XfaWxyW1r2WJnfis7RQSE545ODeuZ6ZmC9V6ueRu6X5+VXnfwZ/S+kxxqlJ+f5X+/7fI+2V2dda5ReFoipZY/8vE6gxgf6jxvFdBoegz0i6bIHO7Y9wH/AA2an+I/RcXfdHb97OOzg91pOb6cBoArPZrKAO62n7x1XRKbk232csIJJKPSPIYnkZ5D4p1G3LIL1kIHNKKZc8DV4Ywdy6QgBB1iYdwSTrrjP3R5J4hADD/w0X4G+QSzbvYNwTlCAEW2Vo3JQRgbl0hAAhCEACEIQAIQhAAhCEACEIQAJG1WRkjS2RjXtOrXtDmnqDkUshAFMtnshux8gkFmbG8Go7OoZXWpZ7p6UopZmzJJAllMjG5hmECp4vp7ynULbFcU+xOOADQJRCFgwIQhAAhCEACEIQAIQhAAhCEACEIQAIQhAAhCEACEIQB/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8" name="Picture 14" descr="https://encrypted-tbn2.gstatic.com/images?q=tbn:ANd9GcQy7kov_xOtOcx5RIRlvM7cLxMSRYSGd8deLLai9EvmpPA8-mINCw">
            <a:hlinkClick r:id="rId6" action="ppaction://hlinkfile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789040"/>
            <a:ext cx="634031" cy="63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78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996950" y="908720"/>
            <a:ext cx="5963264" cy="57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945" tIns="41473" rIns="82945" bIns="41473">
            <a:spAutoFit/>
          </a:bodyPr>
          <a:lstStyle/>
          <a:p>
            <a:pPr marL="357188" lvl="1" defTabSz="449263">
              <a:spcAft>
                <a:spcPts val="1038"/>
              </a:spcAft>
              <a:buClr>
                <a:srgbClr val="000066"/>
              </a:buClr>
              <a:buSzPct val="75000"/>
              <a:buFont typeface="Arial" charset="0"/>
              <a:buNone/>
            </a:pP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Conhecendo</a:t>
            </a: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a UFPB Virtual</a:t>
            </a:r>
            <a:endParaRPr lang="en-GB" sz="3200" b="1" dirty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auto">
          <a:xfrm>
            <a:off x="539750" y="1556792"/>
            <a:ext cx="8342313" cy="551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 marL="322263" indent="-322263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Wingdings" pitchFamily="2" charset="2"/>
              <a:buChar char="§"/>
              <a:tabLst>
                <a:tab pos="407988" algn="l"/>
                <a:tab pos="647700" algn="l"/>
              </a:tabLst>
            </a:pPr>
            <a:r>
              <a:rPr lang="pt-BR" sz="2400" dirty="0" smtClean="0">
                <a:cs typeface="Arial" charset="0"/>
              </a:rPr>
              <a:t>Nossa história:</a:t>
            </a:r>
          </a:p>
          <a:p>
            <a:pPr marL="779463" lvl="1" indent="-322263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Wingdings" pitchFamily="2" charset="2"/>
              <a:buChar char="§"/>
              <a:tabLst>
                <a:tab pos="407988" algn="l"/>
                <a:tab pos="647700" algn="l"/>
              </a:tabLst>
            </a:pPr>
            <a:r>
              <a:rPr lang="pt-BR" sz="2400" dirty="0" smtClean="0">
                <a:cs typeface="Arial" charset="0"/>
              </a:rPr>
              <a:t>Em 2006 foram aprovados os primeiros três cursos de  licenciatura: Letras, Pedagogia e Matemática;</a:t>
            </a:r>
          </a:p>
          <a:p>
            <a:pPr marL="779463" lvl="1" indent="-322263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Wingdings" pitchFamily="2" charset="2"/>
              <a:buChar char="§"/>
              <a:tabLst>
                <a:tab pos="407988" algn="l"/>
                <a:tab pos="647700" algn="l"/>
              </a:tabLst>
            </a:pPr>
            <a:r>
              <a:rPr lang="pt-BR" sz="2400" dirty="0" smtClean="0">
                <a:cs typeface="Arial" charset="0"/>
              </a:rPr>
              <a:t>O primeiro vestibular foi realizado em maio de 2007 com a primeira oferta para 2007.2 em oito pólos da Paraíba.</a:t>
            </a:r>
          </a:p>
          <a:p>
            <a:pPr marL="779463" lvl="1" indent="-322263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Wingdings" pitchFamily="2" charset="2"/>
              <a:buChar char="§"/>
              <a:tabLst>
                <a:tab pos="407988" algn="l"/>
                <a:tab pos="647700" algn="l"/>
              </a:tabLst>
            </a:pPr>
            <a:r>
              <a:rPr lang="pt-BR" sz="2400" dirty="0" smtClean="0">
                <a:cs typeface="Arial" charset="0"/>
              </a:rPr>
              <a:t>Em 2007 foram aprovados os cursos de Biologia, Ciências Agrárias e Ciências Naturais. No ano seguinte foi incluído o curso de </a:t>
            </a:r>
            <a:r>
              <a:rPr lang="pt-BR" sz="2400" dirty="0" err="1" smtClean="0">
                <a:cs typeface="Arial" charset="0"/>
              </a:rPr>
              <a:t>Lestras</a:t>
            </a:r>
            <a:r>
              <a:rPr lang="pt-BR" sz="2400" dirty="0" smtClean="0">
                <a:cs typeface="Arial" charset="0"/>
              </a:rPr>
              <a:t>/LIBRAS;</a:t>
            </a:r>
          </a:p>
          <a:p>
            <a:pPr marL="779463" lvl="1" indent="-322263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Wingdings" pitchFamily="2" charset="2"/>
              <a:buChar char="§"/>
              <a:tabLst>
                <a:tab pos="407988" algn="l"/>
                <a:tab pos="647700" algn="l"/>
              </a:tabLst>
            </a:pPr>
            <a:r>
              <a:rPr lang="pt-BR" sz="2400" dirty="0" smtClean="0">
                <a:cs typeface="Arial" charset="0"/>
              </a:rPr>
              <a:t>Os cursos de aperfeiçoamento começaram em 2009, logo em seguida vieram os cursos de especialização;</a:t>
            </a:r>
          </a:p>
          <a:p>
            <a:pPr marL="779463" lvl="1" indent="-322263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Wingdings" pitchFamily="2" charset="2"/>
              <a:buChar char="§"/>
              <a:tabLst>
                <a:tab pos="407988" algn="l"/>
                <a:tab pos="647700" algn="l"/>
              </a:tabLst>
            </a:pPr>
            <a:r>
              <a:rPr lang="pt-BR" sz="2400" dirty="0" smtClean="0">
                <a:cs typeface="Arial" charset="0"/>
              </a:rPr>
              <a:t>I Jornada Paraibana de EAD realizada em 2009;  </a:t>
            </a:r>
          </a:p>
          <a:p>
            <a:pPr marL="779463" lvl="1" indent="-322263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Wingdings" pitchFamily="2" charset="2"/>
              <a:buChar char="§"/>
              <a:tabLst>
                <a:tab pos="407988" algn="l"/>
                <a:tab pos="647700" algn="l"/>
              </a:tabLst>
            </a:pPr>
            <a:r>
              <a:rPr lang="pt-BR" sz="2400" dirty="0" smtClean="0">
                <a:cs typeface="Arial" charset="0"/>
              </a:rPr>
              <a:t>Inauguração da UFPB Virtual em dezembro de 2010;</a:t>
            </a:r>
          </a:p>
          <a:p>
            <a:pPr marL="779463" lvl="1" indent="-322263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Wingdings" pitchFamily="2" charset="2"/>
              <a:buChar char="§"/>
              <a:tabLst>
                <a:tab pos="407988" algn="l"/>
                <a:tab pos="647700" algn="l"/>
              </a:tabLst>
            </a:pPr>
            <a:endParaRPr lang="pt-BR" sz="24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996950" y="908720"/>
            <a:ext cx="5963264" cy="57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945" tIns="41473" rIns="82945" bIns="41473">
            <a:spAutoFit/>
          </a:bodyPr>
          <a:lstStyle/>
          <a:p>
            <a:pPr marL="357188" lvl="1" defTabSz="449263">
              <a:spcAft>
                <a:spcPts val="1038"/>
              </a:spcAft>
              <a:buClr>
                <a:srgbClr val="000066"/>
              </a:buClr>
              <a:buSzPct val="75000"/>
              <a:buFont typeface="Arial" charset="0"/>
              <a:buNone/>
            </a:pPr>
            <a:r>
              <a:rPr lang="en-GB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Conhecendo</a:t>
            </a:r>
            <a:r>
              <a:rPr lang="en-GB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a UFPB Virtual</a:t>
            </a:r>
            <a:endParaRPr lang="en-GB" sz="3200" b="1" dirty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auto">
          <a:xfrm>
            <a:off x="539750" y="1556792"/>
            <a:ext cx="8342313" cy="4811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pPr marL="322263" indent="-322263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Wingdings" pitchFamily="2" charset="2"/>
              <a:buChar char="§"/>
              <a:tabLst>
                <a:tab pos="407988" algn="l"/>
                <a:tab pos="647700" algn="l"/>
              </a:tabLst>
            </a:pPr>
            <a:r>
              <a:rPr lang="pt-BR" sz="2400" dirty="0" smtClean="0">
                <a:cs typeface="Arial" charset="0"/>
              </a:rPr>
              <a:t>Hoje são 9 cursos de licenciatura: Computação, Letras, Pedagogia, Matemática, Ciências Naturais, </a:t>
            </a:r>
            <a:r>
              <a:rPr lang="pt-BR" sz="2400" dirty="0">
                <a:cs typeface="Arial" charset="0"/>
              </a:rPr>
              <a:t>A</a:t>
            </a:r>
            <a:r>
              <a:rPr lang="pt-BR" sz="2400" dirty="0" smtClean="0">
                <a:cs typeface="Arial" charset="0"/>
              </a:rPr>
              <a:t>dministração, Biologia e Ciências Agrárias;</a:t>
            </a:r>
            <a:endParaRPr lang="pt-BR" sz="2400" dirty="0">
              <a:cs typeface="Arial" charset="0"/>
            </a:endParaRPr>
          </a:p>
          <a:p>
            <a:pPr marL="322263" indent="-322263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Wingdings" pitchFamily="2" charset="2"/>
              <a:buChar char="§"/>
              <a:tabLst>
                <a:tab pos="407988" algn="l"/>
                <a:tab pos="647700" algn="l"/>
              </a:tabLst>
            </a:pPr>
            <a:r>
              <a:rPr lang="pt-BR" sz="2400" dirty="0" smtClean="0">
                <a:cs typeface="Arial" charset="0"/>
              </a:rPr>
              <a:t>27 pólos de apoio presencial nos estados de PE(2), BA(6), CE(1) e PB(18);</a:t>
            </a:r>
          </a:p>
          <a:p>
            <a:pPr marL="322263" indent="-322263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Wingdings" pitchFamily="2" charset="2"/>
              <a:buChar char="§"/>
              <a:tabLst>
                <a:tab pos="407988" algn="l"/>
                <a:tab pos="647700" algn="l"/>
              </a:tabLst>
            </a:pPr>
            <a:r>
              <a:rPr lang="pt-BR" sz="2400" dirty="0" smtClean="0">
                <a:cs typeface="Arial" charset="0"/>
              </a:rPr>
              <a:t>Mais de 8.000 alunos;</a:t>
            </a:r>
          </a:p>
          <a:p>
            <a:pPr marL="322263" indent="-322263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Wingdings" pitchFamily="2" charset="2"/>
              <a:buChar char="§"/>
              <a:tabLst>
                <a:tab pos="407988" algn="l"/>
                <a:tab pos="647700" algn="l"/>
              </a:tabLst>
            </a:pPr>
            <a:r>
              <a:rPr lang="pt-BR" sz="2400" dirty="0" smtClean="0">
                <a:cs typeface="Arial" charset="0"/>
              </a:rPr>
              <a:t>Professores e tutores bolsistas num total  aproximado de 900 pessoas;</a:t>
            </a:r>
          </a:p>
          <a:p>
            <a:pPr marL="322263" indent="-322263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Wingdings" pitchFamily="2" charset="2"/>
              <a:buChar char="§"/>
              <a:tabLst>
                <a:tab pos="407988" algn="l"/>
                <a:tab pos="647700" algn="l"/>
              </a:tabLst>
            </a:pPr>
            <a:r>
              <a:rPr lang="pt-BR" sz="2400" dirty="0" smtClean="0">
                <a:cs typeface="Arial" charset="0"/>
              </a:rPr>
              <a:t>Programa de Capacitação </a:t>
            </a:r>
            <a:r>
              <a:rPr lang="pt-BR" sz="2400" dirty="0" err="1" smtClean="0">
                <a:cs typeface="Arial" charset="0"/>
              </a:rPr>
              <a:t>E-tutor</a:t>
            </a:r>
            <a:r>
              <a:rPr lang="pt-BR" sz="2400" dirty="0" smtClean="0">
                <a:cs typeface="Arial" charset="0"/>
              </a:rPr>
              <a:t>;</a:t>
            </a:r>
          </a:p>
          <a:p>
            <a:pPr marL="322263" indent="-322263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Wingdings" pitchFamily="2" charset="2"/>
              <a:buChar char="§"/>
              <a:tabLst>
                <a:tab pos="407988" algn="l"/>
                <a:tab pos="647700" algn="l"/>
              </a:tabLst>
            </a:pPr>
            <a:r>
              <a:rPr lang="pt-BR" sz="2400" dirty="0" smtClean="0">
                <a:cs typeface="Arial" charset="0"/>
              </a:rPr>
              <a:t>Prédio do Núcleo de Educação a Distância ;</a:t>
            </a:r>
          </a:p>
          <a:p>
            <a:pPr marL="322263" indent="-322263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Wingdings" pitchFamily="2" charset="2"/>
              <a:buChar char="§"/>
              <a:tabLst>
                <a:tab pos="407988" algn="l"/>
                <a:tab pos="647700" algn="l"/>
              </a:tabLst>
            </a:pPr>
            <a:r>
              <a:rPr lang="pt-BR" sz="2400" dirty="0" err="1" smtClean="0">
                <a:cs typeface="Arial" charset="0"/>
              </a:rPr>
              <a:t>Moodle</a:t>
            </a:r>
            <a:r>
              <a:rPr lang="pt-BR" sz="2400" dirty="0" smtClean="0">
                <a:cs typeface="Arial" charset="0"/>
              </a:rPr>
              <a:t>, Suporte e </a:t>
            </a:r>
            <a:r>
              <a:rPr lang="pt-BR" sz="2400" dirty="0" err="1" smtClean="0">
                <a:cs typeface="Arial" charset="0"/>
              </a:rPr>
              <a:t>webconferência</a:t>
            </a:r>
            <a:r>
              <a:rPr lang="pt-BR" sz="2400" dirty="0" smtClean="0">
                <a:cs typeface="Arial" charset="0"/>
              </a:rPr>
              <a:t>;</a:t>
            </a:r>
          </a:p>
          <a:p>
            <a:pPr marL="322263" indent="-322263" defTabSz="449263">
              <a:lnSpc>
                <a:spcPct val="95000"/>
              </a:lnSpc>
              <a:spcAft>
                <a:spcPct val="20000"/>
              </a:spcAft>
              <a:buClr>
                <a:srgbClr val="000099"/>
              </a:buClr>
              <a:buFont typeface="Wingdings" pitchFamily="2" charset="2"/>
              <a:buChar char="§"/>
              <a:tabLst>
                <a:tab pos="407988" algn="l"/>
                <a:tab pos="647700" algn="l"/>
              </a:tabLst>
            </a:pPr>
            <a:r>
              <a:rPr lang="pt-BR" sz="2400" dirty="0" smtClean="0">
                <a:cs typeface="Arial" charset="0"/>
              </a:rPr>
              <a:t>Suporte aos cursos presenciais.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pt-BR" sz="3200" dirty="0" smtClean="0"/>
              <a:t>Curso de Licenciatura em Computação</a:t>
            </a:r>
            <a:endParaRPr lang="pt-BR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474812"/>
            <a:ext cx="8001000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899592" y="6309320"/>
            <a:ext cx="769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hlinkClick r:id="rId3"/>
              </a:rPr>
              <a:t>http://portal.virtual.ufpb.br/wordpress/cursos/licenciatura-em-computacao</a:t>
            </a:r>
            <a:r>
              <a:rPr lang="pt-BR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94498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Nível</Template>
  <TotalTime>3701</TotalTime>
  <Words>622</Words>
  <Application>Microsoft Office PowerPoint</Application>
  <PresentationFormat>Apresentação na tela (4:3)</PresentationFormat>
  <Paragraphs>124</Paragraphs>
  <Slides>17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Design padrão</vt:lpstr>
      <vt:lpstr>UFPB Virtual: histórico e operacionalidade do curso</vt:lpstr>
      <vt:lpstr>Sobre o que falaremos</vt:lpstr>
      <vt:lpstr>Sistema Universidade Aberta do Brasil - UAB </vt:lpstr>
      <vt:lpstr>Apresentação do PowerPoint</vt:lpstr>
      <vt:lpstr>Apoio ao estudante da UAB</vt:lpstr>
      <vt:lpstr>UFPB Virtual</vt:lpstr>
      <vt:lpstr>Apresentação do PowerPoint</vt:lpstr>
      <vt:lpstr>Apresentação do PowerPoint</vt:lpstr>
      <vt:lpstr>Curso de Licenciatura em Computação</vt:lpstr>
      <vt:lpstr>Fluxograma do Curso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Obrigado!</vt:lpstr>
    </vt:vector>
  </TitlesOfParts>
  <Company>UFRPE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Particular</dc:creator>
  <cp:lastModifiedBy>Gilberto</cp:lastModifiedBy>
  <cp:revision>323</cp:revision>
  <dcterms:created xsi:type="dcterms:W3CDTF">2005-07-19T17:58:28Z</dcterms:created>
  <dcterms:modified xsi:type="dcterms:W3CDTF">2013-04-02T14:22:10Z</dcterms:modified>
</cp:coreProperties>
</file>