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77" r:id="rId2"/>
    <p:sldId id="312" r:id="rId3"/>
    <p:sldId id="297" r:id="rId4"/>
    <p:sldId id="260" r:id="rId5"/>
    <p:sldId id="314" r:id="rId6"/>
    <p:sldId id="303" r:id="rId7"/>
    <p:sldId id="315" r:id="rId8"/>
    <p:sldId id="345" r:id="rId9"/>
    <p:sldId id="348" r:id="rId10"/>
    <p:sldId id="346" r:id="rId11"/>
    <p:sldId id="347" r:id="rId12"/>
    <p:sldId id="336" r:id="rId13"/>
    <p:sldId id="337" r:id="rId14"/>
    <p:sldId id="338" r:id="rId15"/>
    <p:sldId id="335" r:id="rId16"/>
    <p:sldId id="343" r:id="rId17"/>
    <p:sldId id="282" r:id="rId18"/>
    <p:sldId id="34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" id="{CB6BBEF7-9717-4733-A929-535518E6EBF6}">
          <p14:sldIdLst>
            <p14:sldId id="277"/>
            <p14:sldId id="312"/>
            <p14:sldId id="297"/>
            <p14:sldId id="260"/>
            <p14:sldId id="314"/>
            <p14:sldId id="303"/>
            <p14:sldId id="315"/>
            <p14:sldId id="345"/>
            <p14:sldId id="348"/>
            <p14:sldId id="346"/>
            <p14:sldId id="347"/>
            <p14:sldId id="336"/>
            <p14:sldId id="337"/>
            <p14:sldId id="338"/>
            <p14:sldId id="335"/>
            <p14:sldId id="343"/>
          </p14:sldIdLst>
        </p14:section>
        <p14:section name="Crie sua Apresentação" id="{16378913-E5ED-4281-BAF5-F1F938CB0BED}">
          <p14:sldIdLst>
            <p14:sldId id="282"/>
            <p14:sldId id="342"/>
          </p14:sldIdLst>
        </p14:section>
        <p14:section name="Aprimore sua Apresentação" id="{E2D565D1-BA5E-44E6-A40E-50A644912248}">
          <p14:sldIdLst/>
        </p14:section>
        <p14:section name="Faça sua Apresentação" id="{71D59651-8EFA-4415-9623-98B4C4A8699C}">
          <p14:sldIdLst/>
        </p14:section>
        <p14:section name="Ainda Tem Mais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A046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5" autoAdjust="0"/>
    <p:restoredTop sz="90633" autoAdjust="0"/>
  </p:normalViewPr>
  <p:slideViewPr>
    <p:cSldViewPr>
      <p:cViewPr>
        <p:scale>
          <a:sx n="53" d="100"/>
          <a:sy n="53" d="100"/>
        </p:scale>
        <p:origin x="-196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58CC9574-A819-4FE4-99A7-1E27AD09ADC2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6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 sobre a quebra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esteriotipo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Jogo da paridade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B5E8C-965D-4CA2-93DC-9588743A6000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42464"/>
            <a:ext cx="5956300" cy="4114487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600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Vídeo do Salman </a:t>
            </a:r>
            <a:r>
              <a:rPr lang="pt-BR" dirty="0" smtClean="0"/>
              <a:t>Khan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C6C5900-A4FC-4A3A-BB09-960BEF77C870}" type="slidenum">
              <a:rPr lang="en-US" smtClean="0"/>
              <a:t>‹nº›</a:t>
            </a:fld>
            <a:fld id="{240D5ECE-8B49-45CD-BE81-EF81920D1969}" type="slidenum">
              <a:rPr smtClean="0"/>
              <a:pPr/>
              <a:t>‹nº›</a:t>
            </a:fld>
            <a:endParaRPr kumimoji="0" lang="pt-BR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BR" dirty="0" smtClean="0"/>
              <a:t>Clique para editar o título mestre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BR"/>
            </a:lvl1pPr>
          </a:lstStyle>
          <a:p>
            <a:pPr eaLnBrk="1" latinLnBrk="0" hangingPunct="1"/>
            <a:r>
              <a:rPr lang="pt-BR" smtClean="0"/>
              <a:t>Clique no ícone para adicionar mídia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    Clique para editar 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‹nº›</a:t>
            </a:fld>
            <a:endParaRPr kumimoji="0"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7" name="Oval 6"/>
          <p:cNvSpPr/>
          <p:nvPr userDrawn="1"/>
        </p:nvSpPr>
        <p:spPr>
          <a:xfrm flipH="1">
            <a:off x="171450" y="933450"/>
            <a:ext cx="514350" cy="51435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 flipH="1">
            <a:off x="609600" y="1046477"/>
            <a:ext cx="1575108" cy="248923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09182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dirty="0" smtClean="0"/>
              <a:t>Clique para editar o título mestre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12/17/2009</a:t>
            </a:r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50" r:id="rId4"/>
    <p:sldLayoutId id="2147483661" r:id="rId5"/>
    <p:sldLayoutId id="2147483652" r:id="rId6"/>
    <p:sldLayoutId id="2147483654" r:id="rId7"/>
    <p:sldLayoutId id="2147483655" r:id="rId8"/>
    <p:sldLayoutId id="2147483660" r:id="rId9"/>
    <p:sldLayoutId id="2147483656" r:id="rId10"/>
    <p:sldLayoutId id="2147483676" r:id="rId11"/>
    <p:sldLayoutId id="2147483657" r:id="rId12"/>
    <p:sldLayoutId id="2147483658" r:id="rId13"/>
    <p:sldLayoutId id="2147483659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hyperlink" Target="videos/TED%20Salman%20Khan%20-%20Vamos%20Reinventar%20a%20Educa&#231;&#227;o.%20(Legendado)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videos/O%20que%20a%20maioria%20das%20escolas%20n&#227;o%20ensinam%20aos%20bilion&#225;rios%20que%20voc&#234;%20conhece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file:///C:\Users\Gilberto\Desktop\Apresenta&#231;&#227;o%20LCC%20Virtual\paridade.ba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3528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pt-BR" sz="3500" dirty="0" smtClean="0">
                <a:solidFill>
                  <a:srgbClr val="7BCF27"/>
                </a:solidFill>
                <a:latin typeface="Calibri" pitchFamily="34" charset="0"/>
              </a:rPr>
              <a:t>A Licenciatura em Computação</a:t>
            </a:r>
            <a:r>
              <a:rPr lang="pt-BR" sz="2400" b="0" dirty="0" smtClean="0">
                <a:solidFill>
                  <a:srgbClr val="7BCF27"/>
                </a:solidFill>
                <a:latin typeface="Calibri" pitchFamily="34" charset="0"/>
              </a:rPr>
              <a:t/>
            </a:r>
            <a:br>
              <a:rPr lang="pt-BR" sz="2400" b="0" dirty="0" smtClean="0">
                <a:solidFill>
                  <a:srgbClr val="7BCF27"/>
                </a:solidFill>
                <a:latin typeface="Calibri" pitchFamily="34" charset="0"/>
              </a:rPr>
            </a:br>
            <a:endParaRPr lang="pt-BR" sz="5600" b="0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81600" cy="1416269"/>
          </a:xfrm>
        </p:spPr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ensino</a:t>
            </a:r>
            <a:r>
              <a:rPr lang="en-US" dirty="0" smtClean="0"/>
              <a:t> de CC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Compressão</a:t>
            </a:r>
            <a:r>
              <a:rPr lang="en-US" dirty="0"/>
              <a:t> da </a:t>
            </a:r>
            <a:r>
              <a:rPr lang="en-US" dirty="0" err="1"/>
              <a:t>Informação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pt-BR" smtClean="0"/>
              <a:pPr/>
              <a:t>10</a:t>
            </a:fld>
            <a:endParaRPr kumimoji="0"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40278"/>
              </p:ext>
            </p:extLst>
          </p:nvPr>
        </p:nvGraphicFramePr>
        <p:xfrm>
          <a:off x="1143000" y="990600"/>
          <a:ext cx="6781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palavra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símbolo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arranha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±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aranha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#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jarra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$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tem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@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uma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®</a:t>
                      </a:r>
                      <a:endParaRPr lang="pt-BR" sz="3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De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«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da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¤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00400" y="6120825"/>
            <a:ext cx="308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Tabela de símbolos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700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457200" y="1140797"/>
            <a:ext cx="8534400" cy="4955203"/>
            <a:chOff x="457200" y="1140797"/>
            <a:chExt cx="8534400" cy="4955203"/>
          </a:xfrm>
        </p:grpSpPr>
        <p:sp>
          <p:nvSpPr>
            <p:cNvPr id="2" name="CaixaDeTexto 1"/>
            <p:cNvSpPr txBox="1"/>
            <p:nvPr/>
          </p:nvSpPr>
          <p:spPr>
            <a:xfrm>
              <a:off x="457200" y="1140797"/>
              <a:ext cx="8534400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/>
                <a:t>A Aranha e a Jarra</a:t>
              </a:r>
            </a:p>
            <a:p>
              <a:r>
                <a:rPr lang="pt-BR" sz="4000" b="1" dirty="0"/>
                <a:t>(Nelma Sampaio</a:t>
              </a:r>
              <a:r>
                <a:rPr lang="pt-BR" sz="4000" b="1" dirty="0" smtClean="0"/>
                <a:t>)</a:t>
              </a:r>
            </a:p>
            <a:p>
              <a:endParaRPr lang="pt-BR" sz="4000" b="1" dirty="0"/>
            </a:p>
            <a:p>
              <a:r>
                <a:rPr lang="pt-BR" sz="4800" dirty="0" smtClean="0"/>
                <a:t>«baixo ¤ cama @ </a:t>
              </a:r>
              <a:r>
                <a:rPr lang="pt-BR" sz="4800" dirty="0"/>
                <a:t>®</a:t>
              </a:r>
              <a:r>
                <a:rPr lang="pt-BR" sz="4800" dirty="0" smtClean="0"/>
                <a:t> $,</a:t>
              </a:r>
            </a:p>
            <a:p>
              <a:r>
                <a:rPr lang="pt-BR" sz="4800" dirty="0" smtClean="0"/>
                <a:t>«</a:t>
              </a:r>
              <a:r>
                <a:rPr lang="pt-BR" sz="4800" dirty="0" err="1" smtClean="0"/>
                <a:t>ntro</a:t>
              </a:r>
              <a:r>
                <a:rPr lang="pt-BR" sz="4800" dirty="0" smtClean="0"/>
                <a:t> ¤ $ @ </a:t>
              </a:r>
              <a:r>
                <a:rPr lang="pt-BR" sz="4800" dirty="0"/>
                <a:t>®</a:t>
              </a:r>
              <a:r>
                <a:rPr lang="pt-BR" sz="4800" dirty="0" smtClean="0"/>
                <a:t> # .</a:t>
              </a:r>
              <a:endParaRPr lang="pt-BR" sz="4800" dirty="0"/>
            </a:p>
            <a:p>
              <a:r>
                <a:rPr lang="pt-BR" sz="4800" dirty="0"/>
                <a:t>Tanto a </a:t>
              </a:r>
              <a:r>
                <a:rPr lang="pt-BR" sz="4800" dirty="0" smtClean="0"/>
                <a:t># ± </a:t>
              </a:r>
              <a:r>
                <a:rPr lang="pt-BR" sz="4800" dirty="0"/>
                <a:t>a </a:t>
              </a:r>
              <a:r>
                <a:rPr lang="pt-BR" sz="4800" dirty="0" smtClean="0"/>
                <a:t>$,</a:t>
              </a:r>
              <a:endParaRPr lang="pt-BR" sz="4800" dirty="0"/>
            </a:p>
            <a:p>
              <a:r>
                <a:rPr lang="pt-BR" sz="4800" dirty="0"/>
                <a:t>Como a </a:t>
              </a:r>
              <a:r>
                <a:rPr lang="pt-BR" sz="4800" dirty="0" smtClean="0"/>
                <a:t>$ ± </a:t>
              </a:r>
              <a:r>
                <a:rPr lang="pt-BR" sz="4800" dirty="0"/>
                <a:t>a </a:t>
              </a:r>
              <a:r>
                <a:rPr lang="pt-BR" sz="4800" dirty="0" smtClean="0"/>
                <a:t>#</a:t>
              </a:r>
              <a:r>
                <a:rPr lang="pt-BR" sz="4800" b="1" dirty="0" smtClean="0"/>
                <a:t>.</a:t>
              </a:r>
              <a:endParaRPr lang="pt-BR" sz="4800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457200" y="3124200"/>
              <a:ext cx="3810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57200" y="3810000"/>
              <a:ext cx="3810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057400" y="3124200"/>
              <a:ext cx="457200" cy="609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752600" y="3810000"/>
              <a:ext cx="381000" cy="609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554071" y="3124200"/>
              <a:ext cx="497542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76600" y="3810000"/>
              <a:ext cx="493058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105400" y="3124200"/>
              <a:ext cx="304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581400" y="4572000"/>
              <a:ext cx="3810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209800" y="3827929"/>
              <a:ext cx="304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438400" y="5334000"/>
              <a:ext cx="304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286000" y="4572000"/>
              <a:ext cx="340658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695016" y="4572000"/>
              <a:ext cx="429184" cy="6096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859741" y="5334000"/>
              <a:ext cx="340659" cy="6096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733800" y="5334000"/>
              <a:ext cx="266700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810000" y="3810000"/>
              <a:ext cx="381000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886200" y="3124200"/>
              <a:ext cx="609600" cy="609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626658" y="3827929"/>
              <a:ext cx="569258" cy="609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6781800" y="1600200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46 caracteres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12</a:t>
            </a:fld>
            <a:endParaRPr kumimoji="0"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3600" y="2514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aprendem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1295400" y="43434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Como o professor </a:t>
            </a:r>
            <a:r>
              <a:rPr lang="en-US" sz="3500" dirty="0" err="1" smtClean="0"/>
              <a:t>usa</a:t>
            </a:r>
            <a:r>
              <a:rPr lang="en-US" sz="3500" dirty="0" smtClean="0"/>
              <a:t> o </a:t>
            </a:r>
            <a:r>
              <a:rPr lang="en-US" sz="3500" dirty="0" err="1" smtClean="0"/>
              <a:t>seu</a:t>
            </a:r>
            <a:r>
              <a:rPr lang="en-US" sz="3500" dirty="0" smtClean="0"/>
              <a:t> tempo?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412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escola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85800" y="1447800"/>
            <a:ext cx="6553200" cy="838200"/>
          </a:xfrm>
          <a:prstGeom prst="rect">
            <a:avLst/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Tempo </a:t>
            </a:r>
            <a:r>
              <a:rPr lang="en-US" sz="2000" b="1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na</a:t>
            </a:r>
            <a:r>
              <a:rPr lang="en-US" sz="20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escola</a:t>
            </a:r>
            <a:endParaRPr lang="en-US" sz="2000" b="1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667000"/>
            <a:ext cx="1676400" cy="83820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rgbClr val="FFFFFF"/>
                </a:solidFill>
                <a:cs typeface="Arial" charset="0"/>
              </a:rPr>
              <a:t>Instruções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86600" y="3886200"/>
            <a:ext cx="76200" cy="838200"/>
          </a:xfrm>
          <a:prstGeom prst="rect">
            <a:avLst/>
          </a:prstGeom>
          <a:solidFill>
            <a:srgbClr val="C0504D"/>
          </a:solidFill>
          <a:ln w="25400" algn="ctr">
            <a:solidFill>
              <a:srgbClr val="8C383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4857752" y="3940175"/>
            <a:ext cx="2228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Instruções</a:t>
            </a:r>
            <a:r>
              <a:rPr lang="en-US" sz="2000" b="1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individualizadas</a:t>
            </a:r>
            <a:endParaRPr lang="en-US" sz="2000" b="1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7315200" y="1676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7 </a:t>
            </a:r>
            <a:r>
              <a:rPr lang="en-US" sz="2000" dirty="0" err="1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Horas</a:t>
            </a:r>
            <a:endParaRPr lang="en-US" sz="2000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7315200" y="2819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2 </a:t>
            </a:r>
            <a:r>
              <a:rPr lang="en-US" sz="2000" dirty="0" err="1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Horas</a:t>
            </a:r>
            <a:endParaRPr lang="en-US" sz="2000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323" name="TextBox 9"/>
          <p:cNvSpPr txBox="1">
            <a:spLocks noChangeArrowheads="1"/>
          </p:cNvSpPr>
          <p:nvPr/>
        </p:nvSpPr>
        <p:spPr bwMode="auto">
          <a:xfrm>
            <a:off x="7315200" y="409575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1 </a:t>
            </a:r>
            <a:r>
              <a:rPr lang="en-US" sz="2000" b="1" dirty="0" err="1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Minuto</a:t>
            </a:r>
            <a:r>
              <a:rPr lang="en-US" sz="2000" b="1" dirty="0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!</a:t>
            </a:r>
            <a:endParaRPr lang="en-US" sz="2000" b="1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0025"/>
            <a:ext cx="4381640" cy="33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5848305" y="5898432"/>
            <a:ext cx="203132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Eaton H. Conant </a:t>
            </a:r>
          </a:p>
        </p:txBody>
      </p:sp>
      <p:pic>
        <p:nvPicPr>
          <p:cNvPr id="13" name="Picture 2" descr="CP_PTMSlideshow_16"/>
          <p:cNvPicPr>
            <a:picLocks noChangeAspect="1" noChangeArrowheads="1"/>
          </p:cNvPicPr>
          <p:nvPr/>
        </p:nvPicPr>
        <p:blipFill>
          <a:blip r:embed="rId4"/>
          <a:srcRect l="8411" t="25468" r="9346" b="44569"/>
          <a:stretch>
            <a:fillRect/>
          </a:stretch>
        </p:blipFill>
        <p:spPr bwMode="auto">
          <a:xfrm>
            <a:off x="5082988" y="5157644"/>
            <a:ext cx="4038600" cy="10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5" grpId="0" animBg="1"/>
      <p:bldP spid="6" grpId="0" animBg="1"/>
      <p:bldP spid="13320" grpId="0"/>
      <p:bldP spid="13321" grpId="0"/>
      <p:bldP spid="13322" grpId="0"/>
      <p:bldP spid="13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Experiência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 do professor com a </a:t>
            </a:r>
            <a:r>
              <a:rPr lang="en-US" dirty="0" err="1" smtClean="0"/>
              <a:t>tecnologia</a:t>
            </a:r>
            <a:endParaRPr lang="en-US" dirty="0" smtClean="0"/>
          </a:p>
        </p:txBody>
      </p:sp>
      <p:pic>
        <p:nvPicPr>
          <p:cNvPr id="1026" name="Picture 2" descr="https://encrypted-tbn2.gstatic.com/images?q=tbn:ANd9GcTzUPstQz2DIiFqUGeL6x7uP2jB0B5s7XdFu7B6DWOx9RI6ANNb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038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UN86Kv4tUjflCs33gTjK5MJ4nPF6INIQiZAulioQh_NmKLE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743200" cy="26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fm9BFfV_TgXI-AqXGNNXNg60RGyKVDfVi_b_IgG_WBqhT0bpe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64" y="1600200"/>
            <a:ext cx="3276518" cy="18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tU3a2r-btpswsEkEugt1Q0H9qk3bMBGqDHyO1K0OYaCbTGv_V0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250"/>
            <a:ext cx="2616868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SvQC-4uxkDn72ojJLqqsuptT67lPk4xBzckTPygHhXWeJyOLVNX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86" y="3697194"/>
            <a:ext cx="2945732" cy="18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TNyubBSZDNeIlTkAYnkeb30slxmeEljdXbQ0fcD5P_eZNi7Jt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191000"/>
            <a:ext cx="29325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MCj04348590000[1]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86232" y="1828800"/>
            <a:ext cx="28384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4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7400"/>
            <a:ext cx="5410200" cy="3886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endParaRPr lang="pt-BR" sz="2000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Necessidade de usar a tecnologia nos processos que apoiam o ensino </a:t>
            </a:r>
          </a:p>
          <a:p>
            <a:pPr>
              <a:spcBef>
                <a:spcPts val="100"/>
              </a:spcBef>
            </a:pPr>
            <a:endParaRPr lang="pt-BR" sz="20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Necessidade de profissional capaz de desenvolver softwares educativos, que auxiliem o processo de instruir, de avaliar os ganhos </a:t>
            </a:r>
            <a:r>
              <a:rPr lang="pt-BR" sz="2000" smtClean="0">
                <a:solidFill>
                  <a:schemeClr val="bg1"/>
                </a:solidFill>
              </a:rPr>
              <a:t>de aprendizagem</a:t>
            </a:r>
            <a:endParaRPr lang="pt-BR" sz="2000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</a:pPr>
            <a:endParaRPr lang="pt-BR" sz="20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Necessidade de novas formas de pensar, criar e representar o conhecimento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</a:pP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5715000" cy="1752600"/>
          </a:xfrm>
          <a:prstGeom prst="rect">
            <a:avLst/>
          </a:prstGeom>
          <a:noFill/>
        </p:spPr>
        <p:txBody>
          <a:bodyPr wrap="square" rtlCol="0" anchor="b">
            <a:normAutofit fontScale="92500"/>
          </a:bodyPr>
          <a:lstStyle/>
          <a:p>
            <a:r>
              <a:rPr lang="pt-BR" sz="4400" b="1" dirty="0" smtClean="0">
                <a:solidFill>
                  <a:srgbClr val="7BCF27"/>
                </a:solidFill>
              </a:rPr>
              <a:t>MOTIVAÇÃO (2)</a:t>
            </a:r>
          </a:p>
          <a:p>
            <a:r>
              <a:rPr lang="pt-BR" sz="4400" b="1" dirty="0" smtClean="0">
                <a:solidFill>
                  <a:srgbClr val="7BCF27"/>
                </a:solidFill>
              </a:rPr>
              <a:t>INFORMÁTICA EDUCATIVA</a:t>
            </a:r>
            <a:endParaRPr lang="pt-BR" sz="4400" b="1" dirty="0">
              <a:solidFill>
                <a:srgbClr val="7BCF27"/>
              </a:solidFill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5715000" y="1295400"/>
            <a:ext cx="3429000" cy="36576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METAS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Inovar o processo de ensino-aprendizagem</a:t>
            </a:r>
          </a:p>
          <a:p>
            <a:pPr algn="just"/>
            <a:endParaRPr lang="pt-BR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Exploração de novos conteúdos e metodologias na </a:t>
            </a:r>
            <a:r>
              <a:rPr lang="pt-BR" sz="20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escola </a:t>
            </a:r>
            <a:endParaRPr lang="pt-BR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pt-BR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11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kumimoji="0"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conseguir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Novo </a:t>
            </a:r>
            <a:r>
              <a:rPr lang="en-US" dirty="0" err="1" smtClean="0">
                <a:solidFill>
                  <a:srgbClr val="FF0000"/>
                </a:solidFill>
              </a:rPr>
              <a:t>perfil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profissional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o </a:t>
            </a:r>
            <a:r>
              <a:rPr lang="en-US" dirty="0" err="1" smtClean="0">
                <a:solidFill>
                  <a:srgbClr val="FFFF00"/>
                </a:solidFill>
              </a:rPr>
              <a:t>licenciado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Computação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7466" y="1524000"/>
            <a:ext cx="4931734" cy="51054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Desenvolver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softwares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educacionais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atenda</a:t>
            </a:r>
            <a:r>
              <a:rPr lang="en-US" dirty="0" smtClean="0"/>
              <a:t> as </a:t>
            </a:r>
            <a:r>
              <a:rPr lang="en-US" dirty="0" err="1" smtClean="0"/>
              <a:t>demandas</a:t>
            </a:r>
            <a:r>
              <a:rPr lang="en-US" dirty="0" smtClean="0"/>
              <a:t> da </a:t>
            </a:r>
            <a:r>
              <a:rPr lang="en-US" dirty="0" err="1" smtClean="0"/>
              <a:t>escola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Aplicar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tecnologias</a:t>
            </a:r>
            <a:r>
              <a:rPr lang="en-US" b="1" dirty="0">
                <a:solidFill>
                  <a:srgbClr val="FF0000"/>
                </a:solidFill>
              </a:rPr>
              <a:t> no </a:t>
            </a:r>
            <a:r>
              <a:rPr lang="en-US" b="1" dirty="0" err="1">
                <a:solidFill>
                  <a:srgbClr val="FF0000"/>
                </a:solidFill>
              </a:rPr>
              <a:t>planejamento</a:t>
            </a:r>
            <a:r>
              <a:rPr lang="en-US" b="1" dirty="0">
                <a:solidFill>
                  <a:srgbClr val="FF0000"/>
                </a:solidFill>
              </a:rPr>
              <a:t> e </a:t>
            </a:r>
            <a:r>
              <a:rPr lang="en-US" b="1" dirty="0" err="1">
                <a:solidFill>
                  <a:srgbClr val="FF0000"/>
                </a:solidFill>
              </a:rPr>
              <a:t>gestão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  <a:r>
              <a:rPr lang="en-US" b="1" dirty="0" err="1">
                <a:solidFill>
                  <a:srgbClr val="FF0000"/>
                </a:solidFill>
              </a:rPr>
              <a:t>ensino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organizações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Contribuir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produção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conhecimento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e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b="1" dirty="0" err="1">
                <a:solidFill>
                  <a:srgbClr val="FFFF00"/>
                </a:solidFill>
              </a:rPr>
              <a:t>docência</a:t>
            </a:r>
            <a:r>
              <a:rPr lang="en-US" b="1" dirty="0">
                <a:solidFill>
                  <a:srgbClr val="FFFF00"/>
                </a:solidFill>
              </a:rPr>
              <a:t> d</a:t>
            </a:r>
            <a:r>
              <a:rPr lang="en-US" b="1" dirty="0" smtClean="0">
                <a:solidFill>
                  <a:srgbClr val="FFFF00"/>
                </a:solidFill>
              </a:rPr>
              <a:t>a </a:t>
            </a:r>
            <a:r>
              <a:rPr lang="en-US" b="1" dirty="0" err="1" smtClean="0">
                <a:solidFill>
                  <a:srgbClr val="FFFF00"/>
                </a:solidFill>
              </a:rPr>
              <a:t>Computação</a:t>
            </a:r>
            <a:endParaRPr lang="en-US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 err="1"/>
              <a:t>Influenciar</a:t>
            </a:r>
            <a:r>
              <a:rPr lang="en-US" dirty="0"/>
              <a:t> a </a:t>
            </a:r>
            <a:r>
              <a:rPr lang="en-US" b="1" dirty="0" err="1">
                <a:solidFill>
                  <a:srgbClr val="FF3399"/>
                </a:solidFill>
              </a:rPr>
              <a:t>inserção</a:t>
            </a:r>
            <a:r>
              <a:rPr lang="en-US" b="1" dirty="0">
                <a:solidFill>
                  <a:srgbClr val="FF3399"/>
                </a:solidFill>
              </a:rPr>
              <a:t> de </a:t>
            </a:r>
            <a:r>
              <a:rPr lang="en-US" b="1" dirty="0" err="1">
                <a:solidFill>
                  <a:srgbClr val="FF3399"/>
                </a:solidFill>
              </a:rPr>
              <a:t>tecnologias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nos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currículos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dirty="0"/>
              <a:t>e </a:t>
            </a:r>
            <a:r>
              <a:rPr lang="en-US" dirty="0" err="1"/>
              <a:t>colaborar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e </a:t>
            </a:r>
            <a:r>
              <a:rPr lang="en-US" dirty="0" err="1"/>
              <a:t>elaboração</a:t>
            </a:r>
            <a:r>
              <a:rPr lang="en-US" dirty="0"/>
              <a:t> de </a:t>
            </a:r>
            <a:r>
              <a:rPr lang="en-US" dirty="0" err="1"/>
              <a:t>planos</a:t>
            </a:r>
            <a:r>
              <a:rPr lang="en-US" dirty="0"/>
              <a:t> </a:t>
            </a:r>
            <a:r>
              <a:rPr lang="en-US" dirty="0" err="1"/>
              <a:t>pedagógicos</a:t>
            </a:r>
            <a:endParaRPr lang="en-US" dirty="0"/>
          </a:p>
          <a:p>
            <a:pPr marL="0" indent="0">
              <a:buNone/>
            </a:pP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771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>
                <a:solidFill>
                  <a:prstClr val="white"/>
                </a:solidFill>
              </a:rPr>
              <a:t>HABILIDADES </a:t>
            </a:r>
            <a:endParaRPr lang="pt-BR" sz="3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2272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114800"/>
            <a:ext cx="3124200" cy="1155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200" b="1" dirty="0" smtClean="0">
                <a:solidFill>
                  <a:prstClr val="white">
                    <a:lumMod val="50000"/>
                  </a:prstClr>
                </a:solidFill>
              </a:rPr>
              <a:t>FORMAÇÃO DO LICENCIADO</a:t>
            </a:r>
            <a:endParaRPr lang="pt-B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7466" y="1524000"/>
            <a:ext cx="4931734" cy="5105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rgbClr val="92D050"/>
                </a:solidFill>
              </a:rPr>
              <a:t>Professor</a:t>
            </a:r>
            <a:r>
              <a:rPr lang="en-US" dirty="0"/>
              <a:t> de </a:t>
            </a:r>
            <a:r>
              <a:rPr lang="en-US" dirty="0" err="1"/>
              <a:t>computação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Consultor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 </a:t>
            </a:r>
            <a:r>
              <a:rPr lang="en-US" b="1" dirty="0" err="1">
                <a:solidFill>
                  <a:srgbClr val="FF0000"/>
                </a:solidFill>
              </a:rPr>
              <a:t>tecnologias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educacionais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Desenvolvedor</a:t>
            </a:r>
            <a:r>
              <a:rPr lang="en-US" b="1" dirty="0" smtClean="0">
                <a:solidFill>
                  <a:srgbClr val="FFFF00"/>
                </a:solidFill>
              </a:rPr>
              <a:t> de </a:t>
            </a:r>
            <a:r>
              <a:rPr lang="en-US" b="1" dirty="0" err="1" smtClean="0">
                <a:solidFill>
                  <a:srgbClr val="FFFF00"/>
                </a:solidFill>
              </a:rPr>
              <a:t>sistemas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Profissional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que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trabalha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com EAD </a:t>
            </a:r>
            <a:r>
              <a:rPr lang="en-US" dirty="0" smtClean="0"/>
              <a:t>– </a:t>
            </a: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instrucionais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1770" y="533401"/>
            <a:ext cx="5312229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>
                <a:solidFill>
                  <a:prstClr val="white"/>
                </a:solidFill>
              </a:rPr>
              <a:t>FUNÇÕES QUE DESEMPENHA </a:t>
            </a:r>
            <a:endParaRPr lang="pt-BR" sz="3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2272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114800"/>
            <a:ext cx="3124200" cy="1155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200" b="1" dirty="0" smtClean="0">
                <a:solidFill>
                  <a:prstClr val="white">
                    <a:lumMod val="50000"/>
                  </a:prstClr>
                </a:solidFill>
              </a:rPr>
              <a:t>FORMAÇÃO DO LICENCIADO</a:t>
            </a:r>
            <a:endParaRPr lang="pt-B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9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endParaRPr lang="pt-BR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685800"/>
            <a:ext cx="7391401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Demanda carreiras na Computação </a:t>
            </a:r>
            <a:endParaRPr lang="pt-BR"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lnSpc>
                <a:spcPct val="30000"/>
              </a:lnSpc>
            </a:pPr>
            <a:endParaRPr lang="pt-BR" dirty="0">
              <a:solidFill>
                <a:prstClr val="black"/>
              </a:solidFill>
            </a:endParaRPr>
          </a:p>
          <a:p>
            <a:endParaRPr lang="pt-BR" sz="1900" dirty="0">
              <a:solidFill>
                <a:srgbClr val="2C99FC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23998" y="1644513"/>
            <a:ext cx="6934201" cy="10986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spcBef>
                <a:spcPts val="100"/>
              </a:spcBef>
            </a:pPr>
            <a:endParaRPr lang="pt-B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1" y="1361861"/>
            <a:ext cx="72294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12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5410200" cy="3886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spcBef>
                <a:spcPts val="100"/>
              </a:spcBef>
            </a:pPr>
            <a:r>
              <a:rPr lang="pt-BR" sz="2000" dirty="0" smtClean="0">
                <a:solidFill>
                  <a:schemeClr val="bg1"/>
                </a:solidFill>
                <a:hlinkClick r:id="rId4" action="ppaction://hlinksldjump"/>
              </a:rPr>
              <a:t>Queda </a:t>
            </a:r>
            <a:r>
              <a:rPr lang="pt-BR" sz="2000" dirty="0">
                <a:solidFill>
                  <a:schemeClr val="bg1"/>
                </a:solidFill>
                <a:hlinkClick r:id="rId4" action="ppaction://hlinksldjump"/>
              </a:rPr>
              <a:t>nos EUA e na Europa a partir de 2001</a:t>
            </a:r>
            <a:endParaRPr lang="pt-BR" sz="2000" dirty="0">
              <a:solidFill>
                <a:schemeClr val="bg1"/>
              </a:solidFill>
            </a:endParaRPr>
          </a:p>
          <a:p>
            <a:pPr algn="just">
              <a:spcBef>
                <a:spcPts val="100"/>
              </a:spcBef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100"/>
              </a:spcBef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</a:rPr>
              <a:t>Menos que o necessário está sendo formado para preencher os postos de trabalho</a:t>
            </a:r>
          </a:p>
          <a:p>
            <a:pPr marL="342900" indent="-342900" algn="just">
              <a:spcBef>
                <a:spcPts val="100"/>
              </a:spcBef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</a:rPr>
              <a:t>Até </a:t>
            </a:r>
            <a:r>
              <a:rPr lang="pt-BR" sz="2000" dirty="0">
                <a:solidFill>
                  <a:schemeClr val="bg1"/>
                </a:solidFill>
              </a:rPr>
              <a:t>o ano de 2018 haverá a demanda de 1,5 milhão de profissionais na área de </a:t>
            </a:r>
            <a:r>
              <a:rPr lang="pt-BR" sz="2000" dirty="0" smtClean="0">
                <a:solidFill>
                  <a:schemeClr val="bg1"/>
                </a:solidFill>
              </a:rPr>
              <a:t>tecnologia em todo o mundo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</a:pPr>
            <a:endParaRPr lang="pt-BR" sz="2000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pt-BR" sz="2000" dirty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88" y="304800"/>
            <a:ext cx="5010612" cy="1752600"/>
          </a:xfrm>
          <a:prstGeom prst="rect">
            <a:avLst/>
          </a:prstGeom>
          <a:noFill/>
        </p:spPr>
        <p:txBody>
          <a:bodyPr wrap="square" rtlCol="0" anchor="b">
            <a:normAutofit fontScale="92500"/>
          </a:bodyPr>
          <a:lstStyle/>
          <a:p>
            <a:r>
              <a:rPr lang="pt-BR" sz="4400" b="1" dirty="0" smtClean="0">
                <a:solidFill>
                  <a:srgbClr val="7BCF27"/>
                </a:solidFill>
              </a:rPr>
              <a:t>MOTIVAÇÃO (1)</a:t>
            </a:r>
          </a:p>
          <a:p>
            <a:r>
              <a:rPr lang="pt-BR" sz="4400" b="1" dirty="0" smtClean="0">
                <a:solidFill>
                  <a:srgbClr val="7BCF27"/>
                </a:solidFill>
              </a:rPr>
              <a:t>DEMANDA PELA ÁREA</a:t>
            </a:r>
            <a:endParaRPr lang="pt-BR" sz="4400" b="1" dirty="0">
              <a:solidFill>
                <a:srgbClr val="7BCF27"/>
              </a:solidFill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5715000" y="1066800"/>
            <a:ext cx="3429000" cy="36576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METAS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Desmistificar a computação para os estudantes em geral</a:t>
            </a:r>
          </a:p>
          <a:p>
            <a:pPr algn="just"/>
            <a:endParaRPr lang="pt-BR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Encorajar os estudantes a aprenderem programação</a:t>
            </a:r>
          </a:p>
          <a:p>
            <a:pPr algn="just"/>
            <a:endParaRPr lang="pt-BR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Espalhar o interesse pela CC</a:t>
            </a:r>
            <a:endParaRPr lang="pt-B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69398" y="2057400"/>
            <a:ext cx="3946416" cy="2337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t-BR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Aos alunos do ensino médio, perguntou-se:</a:t>
            </a:r>
          </a:p>
          <a:p>
            <a:pPr algn="just">
              <a:lnSpc>
                <a:spcPct val="114000"/>
              </a:lnSpc>
            </a:pPr>
            <a:endParaRPr lang="pt-BR" sz="3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pt-BR" sz="3500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 action="ppaction://hlinkfile"/>
              </a:rPr>
              <a:t>O que é Computação?</a:t>
            </a:r>
            <a:endParaRPr lang="pt-BR" sz="35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>
              <a:lnSpc>
                <a:spcPct val="114000"/>
              </a:lnSpc>
            </a:pPr>
            <a:endParaRPr lang="pt-BR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>
              <a:lnSpc>
                <a:spcPct val="114000"/>
              </a:lnSpc>
            </a:pPr>
            <a:endParaRPr lang="pt-BR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3880" y="4231076"/>
            <a:ext cx="4236720" cy="24745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pt-BR" dirty="0">
              <a:latin typeface="+mn-lt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1688" r="6531" b="1688"/>
          <a:stretch>
            <a:fillRect/>
          </a:stretch>
        </p:blipFill>
        <p:spPr bwMode="auto">
          <a:xfrm>
            <a:off x="1524000" y="1238640"/>
            <a:ext cx="1905000" cy="2601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809" b="3162"/>
          <a:stretch>
            <a:fillRect/>
          </a:stretch>
        </p:blipFill>
        <p:spPr bwMode="auto">
          <a:xfrm>
            <a:off x="1510350" y="3962400"/>
            <a:ext cx="1918650" cy="2583871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400" y="2895600"/>
            <a:ext cx="70104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CURRÍCULO DE REFERÊNCIA</a:t>
            </a:r>
            <a:endParaRPr lang="en-US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43000" y="21336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prol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educação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Computação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13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924" y="1897380"/>
            <a:ext cx="4676076" cy="3512820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174625" indent="-174625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Força-tarefa criada em 2005 pela a  </a:t>
            </a:r>
            <a:r>
              <a:rPr lang="pt-BR" b="1" dirty="0" smtClean="0">
                <a:solidFill>
                  <a:srgbClr val="00B0F0"/>
                </a:solidFill>
              </a:rPr>
              <a:t>ACM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para suportar o ensino de CC na educação básica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http://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csta.acm.org</a:t>
            </a: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indent="-171450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Promover o pensamento computacional, expor os campos de trabalho, um currículo de referência, eliminar estereótipos sobre CC, uma comunidade, inovação, envolver  as minorias  </a:t>
            </a:r>
          </a:p>
          <a:p>
            <a:pPr marL="171450" indent="-171450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71450" indent="-171450">
              <a:buClr>
                <a:prstClr val="black">
                  <a:lumMod val="50000"/>
                  <a:lumOff val="50000"/>
                </a:prstClr>
              </a:buClr>
              <a:buSzPct val="94000"/>
              <a:buFont typeface="Calibri" pitchFamily="34" charset="0"/>
              <a:buChar char="»"/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Disponibilizar documentos de referência, repositório: planos de aula, apresentações, relatórios técnicos</a:t>
            </a: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566" y="656594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pt-BR" sz="5500" b="1" spc="-15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CSTA</a:t>
            </a:r>
            <a:endParaRPr lang="pt-BR" sz="5500" b="1" spc="-15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828800"/>
            <a:ext cx="3505200" cy="3505200"/>
          </a:xfrm>
          <a:prstGeom prst="rect">
            <a:avLst/>
          </a:prstGeom>
          <a:solidFill>
            <a:schemeClr val="bg1"/>
          </a:solidFill>
          <a:ln w="47625">
            <a:noFill/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070" y="2158124"/>
            <a:ext cx="837283" cy="629194"/>
          </a:xfrm>
          <a:prstGeom prst="rect">
            <a:avLst/>
          </a:prstGeom>
        </p:spPr>
      </p:pic>
      <p:pic>
        <p:nvPicPr>
          <p:cNvPr id="36" name="Picture 4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3805" y="2160678"/>
            <a:ext cx="837814" cy="630936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94292" y="2159432"/>
            <a:ext cx="836840" cy="627124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071" y="2158397"/>
            <a:ext cx="837283" cy="62919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66" y="3642868"/>
            <a:ext cx="1882934" cy="8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9" y="1219200"/>
            <a:ext cx="3852402" cy="17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76" y="2895600"/>
            <a:ext cx="1936424" cy="24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905000" cy="247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349992"/>
            <a:ext cx="9144000" cy="44477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924" y="1897380"/>
            <a:ext cx="4676076" cy="3512820"/>
          </a:xfrm>
          <a:prstGeom prst="rect">
            <a:avLst/>
          </a:prstGeom>
          <a:noFill/>
        </p:spPr>
        <p:txBody>
          <a:bodyPr wrap="square" lIns="91440" rtlCol="0"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trabalha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fundamentos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Computação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jogos</a:t>
            </a:r>
            <a:r>
              <a:rPr lang="en-US" dirty="0" smtClean="0"/>
              <a:t> e </a:t>
            </a:r>
            <a:r>
              <a:rPr lang="en-US" dirty="0" err="1" smtClean="0"/>
              <a:t>desafios</a:t>
            </a:r>
            <a:endParaRPr lang="en-US" dirty="0" smtClean="0"/>
          </a:p>
          <a:p>
            <a:r>
              <a:rPr lang="en-US" dirty="0" smtClean="0"/>
              <a:t>      http</a:t>
            </a:r>
            <a:r>
              <a:rPr lang="en-US" dirty="0"/>
              <a:t>://csunplugged.org/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err="1" smtClean="0"/>
              <a:t>Representação</a:t>
            </a:r>
            <a:r>
              <a:rPr lang="en-US" b="1" dirty="0" smtClean="0"/>
              <a:t> da </a:t>
            </a:r>
            <a:r>
              <a:rPr lang="en-US" b="1" dirty="0" err="1" smtClean="0"/>
              <a:t>informação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binário</a:t>
            </a:r>
            <a:r>
              <a:rPr lang="en-US" dirty="0" smtClean="0"/>
              <a:t>, </a:t>
            </a:r>
            <a:r>
              <a:rPr lang="en-US" dirty="0" err="1" smtClean="0"/>
              <a:t>imagem</a:t>
            </a:r>
            <a:r>
              <a:rPr lang="en-US" dirty="0" smtClean="0"/>
              <a:t>, </a:t>
            </a:r>
            <a:r>
              <a:rPr lang="en-US" dirty="0" err="1" smtClean="0"/>
              <a:t>compressão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, </a:t>
            </a:r>
            <a:r>
              <a:rPr lang="en-US" dirty="0" err="1" smtClean="0">
                <a:hlinkClick r:id="rId4" action="ppaction://program"/>
              </a:rPr>
              <a:t>detecção</a:t>
            </a:r>
            <a:r>
              <a:rPr lang="en-US" dirty="0" smtClean="0">
                <a:hlinkClick r:id="rId4" action="ppaction://program"/>
              </a:rPr>
              <a:t> e </a:t>
            </a:r>
            <a:r>
              <a:rPr lang="en-US" dirty="0" err="1" smtClean="0">
                <a:hlinkClick r:id="rId4" action="ppaction://program"/>
              </a:rPr>
              <a:t>correção</a:t>
            </a:r>
            <a:r>
              <a:rPr lang="en-US" dirty="0" smtClean="0">
                <a:hlinkClick r:id="rId4" action="ppaction://program"/>
              </a:rPr>
              <a:t> de </a:t>
            </a:r>
            <a:r>
              <a:rPr lang="en-US" dirty="0" err="1" smtClean="0">
                <a:hlinkClick r:id="rId4" action="ppaction://program"/>
              </a:rPr>
              <a:t>erros</a:t>
            </a:r>
            <a:r>
              <a:rPr lang="en-US" dirty="0" smtClean="0"/>
              <a:t>, </a:t>
            </a:r>
            <a:r>
              <a:rPr lang="en-US" dirty="0" err="1" smtClean="0"/>
              <a:t>teoria</a:t>
            </a:r>
            <a:r>
              <a:rPr lang="en-US" dirty="0" smtClean="0"/>
              <a:t> da </a:t>
            </a:r>
            <a:r>
              <a:rPr lang="en-US" dirty="0" err="1" smtClean="0"/>
              <a:t>computação</a:t>
            </a:r>
            <a:r>
              <a:rPr lang="en-US" dirty="0" smtClean="0"/>
              <a:t>), </a:t>
            </a:r>
            <a:r>
              <a:rPr lang="en-US" b="1" dirty="0" err="1" smtClean="0"/>
              <a:t>Algoritmos</a:t>
            </a:r>
            <a:r>
              <a:rPr lang="en-US" dirty="0" smtClean="0"/>
              <a:t> (</a:t>
            </a:r>
            <a:r>
              <a:rPr lang="en-US" dirty="0" err="1" smtClean="0"/>
              <a:t>busca</a:t>
            </a:r>
            <a:r>
              <a:rPr lang="en-US" dirty="0" smtClean="0"/>
              <a:t>, </a:t>
            </a:r>
            <a:r>
              <a:rPr lang="en-US" dirty="0" err="1" smtClean="0"/>
              <a:t>ordenação</a:t>
            </a:r>
            <a:r>
              <a:rPr lang="en-US" dirty="0" smtClean="0"/>
              <a:t>, </a:t>
            </a:r>
            <a:r>
              <a:rPr lang="en-US" dirty="0" err="1" smtClean="0"/>
              <a:t>roteamento</a:t>
            </a:r>
            <a:r>
              <a:rPr lang="en-US" dirty="0" smtClean="0"/>
              <a:t>, impasse) e </a:t>
            </a:r>
            <a:r>
              <a:rPr lang="en-US" b="1" dirty="0" err="1" smtClean="0"/>
              <a:t>Linguagens</a:t>
            </a:r>
            <a:r>
              <a:rPr lang="en-US" b="1" dirty="0" smtClean="0"/>
              <a:t> de </a:t>
            </a:r>
            <a:r>
              <a:rPr lang="en-US" b="1" dirty="0" err="1" smtClean="0"/>
              <a:t>Programação</a:t>
            </a:r>
            <a:endParaRPr lang="en-US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73566" y="656594"/>
            <a:ext cx="8313234" cy="846386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b" anchorCtr="0">
            <a:normAutofit/>
          </a:bodyPr>
          <a:lstStyle/>
          <a:p>
            <a:r>
              <a:rPr lang="pt-BR" sz="5500" b="1" spc="-15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CS </a:t>
            </a:r>
            <a:r>
              <a:rPr lang="pt-BR" sz="5500" b="1" spc="-150" dirty="0" err="1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Unplugged</a:t>
            </a:r>
            <a:endParaRPr lang="pt-BR" sz="5500" b="1" spc="-15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5486"/>
            <a:ext cx="3333750" cy="45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7</a:t>
            </a:fld>
            <a:endParaRPr kumimoji="0"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0"/>
            <a:ext cx="3609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9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57200" y="1140797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A Aranha e a Jarra</a:t>
            </a:r>
          </a:p>
          <a:p>
            <a:r>
              <a:rPr lang="pt-BR" sz="4000" b="1" dirty="0"/>
              <a:t>(Nelma Sampaio</a:t>
            </a:r>
            <a:r>
              <a:rPr lang="pt-BR" sz="4000" b="1" dirty="0" smtClean="0"/>
              <a:t>)</a:t>
            </a:r>
          </a:p>
          <a:p>
            <a:endParaRPr lang="pt-BR" sz="4000" b="1" dirty="0"/>
          </a:p>
          <a:p>
            <a:r>
              <a:rPr lang="pt-BR" sz="4800" dirty="0"/>
              <a:t>Debaixo da cama tem uma jarra,</a:t>
            </a:r>
          </a:p>
          <a:p>
            <a:r>
              <a:rPr lang="pt-BR" sz="4800" dirty="0"/>
              <a:t>Dentro da jarra tem uma aranha.</a:t>
            </a:r>
          </a:p>
          <a:p>
            <a:r>
              <a:rPr lang="pt-BR" sz="4800" dirty="0"/>
              <a:t>Tanto a aranha </a:t>
            </a:r>
            <a:r>
              <a:rPr lang="pt-BR" sz="4800" dirty="0" smtClean="0"/>
              <a:t>arranha </a:t>
            </a:r>
            <a:r>
              <a:rPr lang="pt-BR" sz="4800" dirty="0"/>
              <a:t>a jarra,</a:t>
            </a:r>
          </a:p>
          <a:p>
            <a:r>
              <a:rPr lang="pt-BR" sz="4800" dirty="0"/>
              <a:t>Como a jarra </a:t>
            </a:r>
            <a:r>
              <a:rPr lang="pt-BR" sz="4800" dirty="0" smtClean="0"/>
              <a:t>arranha </a:t>
            </a:r>
            <a:r>
              <a:rPr lang="pt-BR" sz="4800" dirty="0"/>
              <a:t>a aranha</a:t>
            </a:r>
            <a:r>
              <a:rPr lang="pt-BR" sz="4800" b="1" dirty="0"/>
              <a:t>.</a:t>
            </a:r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81800" y="1600200"/>
            <a:ext cx="19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112 caracteres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457200" y="1140797"/>
            <a:ext cx="8534400" cy="4955203"/>
            <a:chOff x="457200" y="1140797"/>
            <a:chExt cx="8534400" cy="4955203"/>
          </a:xfrm>
        </p:grpSpPr>
        <p:sp>
          <p:nvSpPr>
            <p:cNvPr id="2" name="CaixaDeTexto 1"/>
            <p:cNvSpPr txBox="1"/>
            <p:nvPr/>
          </p:nvSpPr>
          <p:spPr>
            <a:xfrm>
              <a:off x="457200" y="1140797"/>
              <a:ext cx="8534400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/>
                <a:t>A Aranha e a Jarra</a:t>
              </a:r>
            </a:p>
            <a:p>
              <a:r>
                <a:rPr lang="pt-BR" sz="4000" b="1" dirty="0"/>
                <a:t>(Nelma Sampaio</a:t>
              </a:r>
              <a:r>
                <a:rPr lang="pt-BR" sz="4000" b="1" dirty="0" smtClean="0"/>
                <a:t>)</a:t>
              </a:r>
            </a:p>
            <a:p>
              <a:endParaRPr lang="pt-BR" sz="4000" b="1" dirty="0"/>
            </a:p>
            <a:p>
              <a:r>
                <a:rPr lang="pt-BR" sz="4800" dirty="0"/>
                <a:t>Debaixo da cama tem uma jarra,</a:t>
              </a:r>
            </a:p>
            <a:p>
              <a:r>
                <a:rPr lang="pt-BR" sz="4800" dirty="0"/>
                <a:t>Dentro da jarra tem uma aranha.</a:t>
              </a:r>
            </a:p>
            <a:p>
              <a:r>
                <a:rPr lang="pt-BR" sz="4800" dirty="0"/>
                <a:t>Tanto a aranha </a:t>
              </a:r>
              <a:r>
                <a:rPr lang="pt-BR" sz="4800" dirty="0" smtClean="0"/>
                <a:t>arranha </a:t>
              </a:r>
              <a:r>
                <a:rPr lang="pt-BR" sz="4800" dirty="0"/>
                <a:t>a jarra,</a:t>
              </a:r>
            </a:p>
            <a:p>
              <a:r>
                <a:rPr lang="pt-BR" sz="4800" dirty="0"/>
                <a:t>Como a jarra </a:t>
              </a:r>
              <a:r>
                <a:rPr lang="pt-BR" sz="4800" dirty="0" smtClean="0"/>
                <a:t>arranha </a:t>
              </a:r>
              <a:r>
                <a:rPr lang="pt-BR" sz="4800" dirty="0"/>
                <a:t>a aranha</a:t>
              </a:r>
              <a:r>
                <a:rPr lang="pt-BR" sz="4800" b="1" dirty="0"/>
                <a:t>.</a:t>
              </a:r>
              <a:endParaRPr lang="pt-BR" sz="4800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457200" y="3124200"/>
              <a:ext cx="7620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57200" y="3810000"/>
              <a:ext cx="7620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438400" y="3124200"/>
              <a:ext cx="762000" cy="609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057400" y="3810000"/>
              <a:ext cx="762000" cy="6096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486400" y="3124200"/>
              <a:ext cx="1066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953000" y="3810000"/>
              <a:ext cx="1066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629400" y="3124200"/>
              <a:ext cx="1066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248400" y="4572000"/>
              <a:ext cx="1066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855258" y="3827929"/>
              <a:ext cx="1066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438400" y="5334000"/>
              <a:ext cx="1066800" cy="609600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286000" y="4572000"/>
              <a:ext cx="1636058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4002742" y="4572000"/>
              <a:ext cx="1828800" cy="6096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581400" y="5334000"/>
              <a:ext cx="1752600" cy="60960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867400" y="5334000"/>
              <a:ext cx="1600200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096000" y="3810000"/>
              <a:ext cx="1600200" cy="6096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531658" y="3124200"/>
              <a:ext cx="914400" cy="609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980329" y="3827929"/>
              <a:ext cx="914400" cy="609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781800" y="1600200"/>
            <a:ext cx="19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112 caracteres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ndo o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Personalizada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601</Words>
  <Application>Microsoft Office PowerPoint</Application>
  <PresentationFormat>Apresentação na tela (4:3)</PresentationFormat>
  <Paragraphs>142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Apresentando o PowerPoint 2010</vt:lpstr>
      <vt:lpstr>A Licenciatura em Computação </vt:lpstr>
      <vt:lpstr>Apresentação do PowerPoint</vt:lpstr>
      <vt:lpstr>Apresentação do PowerPoint</vt:lpstr>
      <vt:lpstr>Apresentação do PowerPoint</vt:lpstr>
      <vt:lpstr>CURRÍCULO DE REFERÊNCIA</vt:lpstr>
      <vt:lpstr>Apresentação do PowerPoint</vt:lpstr>
      <vt:lpstr>Apresentação do PowerPoint</vt:lpstr>
      <vt:lpstr>Compressão da Informação</vt:lpstr>
      <vt:lpstr>Compressão da Informação</vt:lpstr>
      <vt:lpstr>Compressão da Informação</vt:lpstr>
      <vt:lpstr>Compressão da Informação</vt:lpstr>
      <vt:lpstr>Por que algumas pessoas aprendem mais facilmente?</vt:lpstr>
      <vt:lpstr>O dia na escola tradicional</vt:lpstr>
      <vt:lpstr>Experiência atual do professor com a tecnologia</vt:lpstr>
      <vt:lpstr>Apresentação do PowerPoint</vt:lpstr>
      <vt:lpstr>Como conseguir isso? Novo perfil de profissional          o licenciado em Computação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2011-09-13T18:08:09Z</dcterms:created>
  <dcterms:modified xsi:type="dcterms:W3CDTF">2013-03-27T18:03:54Z</dcterms:modified>
</cp:coreProperties>
</file>